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7" r:id="rId2"/>
    <p:sldId id="258" r:id="rId3"/>
    <p:sldId id="259" r:id="rId4"/>
    <p:sldId id="260" r:id="rId5"/>
    <p:sldId id="261"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8" r:id="rId39"/>
    <p:sldId id="299" r:id="rId40"/>
    <p:sldId id="300" r:id="rId41"/>
    <p:sldId id="301" r:id="rId42"/>
    <p:sldId id="302" r:id="rId4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96" y="3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E33ADC-7C67-46A5-A642-B6A0C4069F52}" type="datetimeFigureOut">
              <a:rPr lang="tr-TR" smtClean="0"/>
              <a:pPr/>
              <a:t>29.09.2020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35D0BB-64E9-46E1-B0DA-4EB7484760DC}" type="slidenum">
              <a:rPr lang="tr-TR" smtClean="0"/>
              <a:pPr/>
              <a:t>‹#›</a:t>
            </a:fld>
            <a:endParaRPr lang="tr-TR"/>
          </a:p>
        </p:txBody>
      </p:sp>
    </p:spTree>
    <p:extLst>
      <p:ext uri="{BB962C8B-B14F-4D97-AF65-F5344CB8AC3E}">
        <p14:creationId xmlns:p14="http://schemas.microsoft.com/office/powerpoint/2010/main" val="2676882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B879E5-86AA-44C0-A7A7-3205FDECB44B}" type="slidenum">
              <a:rPr lang="en-AU">
                <a:cs typeface="Arial" charset="0"/>
              </a:rPr>
              <a:pPr fontAlgn="base">
                <a:spcBef>
                  <a:spcPct val="0"/>
                </a:spcBef>
                <a:spcAft>
                  <a:spcPct val="0"/>
                </a:spcAft>
                <a:defRPr/>
              </a:pPr>
              <a:t>42</a:t>
            </a:fld>
            <a:endParaRPr lang="en-AU">
              <a:cs typeface="Arial" charset="0"/>
            </a:endParaRPr>
          </a:p>
        </p:txBody>
      </p:sp>
      <p:sp>
        <p:nvSpPr>
          <p:cNvPr id="44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BD0BAB0-BF96-4E5C-8FE7-DE1EF1EB30C3}" type="datetime1">
              <a:rPr lang="tr-TR" smtClean="0"/>
              <a:pPr/>
              <a:t>29.09.2020</a:t>
            </a:fld>
            <a:endParaRPr lang="tr-TR"/>
          </a:p>
        </p:txBody>
      </p:sp>
      <p:sp>
        <p:nvSpPr>
          <p:cNvPr id="5" name="4 Altbilgi Yer Tutucusu"/>
          <p:cNvSpPr>
            <a:spLocks noGrp="1"/>
          </p:cNvSpPr>
          <p:nvPr>
            <p:ph type="ftr" sz="quarter" idx="11"/>
          </p:nvPr>
        </p:nvSpPr>
        <p:spPr/>
        <p:txBody>
          <a:bodyPr/>
          <a:lstStyle/>
          <a:p>
            <a:r>
              <a:rPr lang="tr-TR" smtClean="0"/>
              <a:t>...Egitimhane.com...</a:t>
            </a:r>
            <a:endParaRPr lang="tr-TR"/>
          </a:p>
        </p:txBody>
      </p:sp>
      <p:sp>
        <p:nvSpPr>
          <p:cNvPr id="6" name="5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8CE8564-B947-425D-A327-355213847702}" type="datetime1">
              <a:rPr lang="tr-TR" smtClean="0"/>
              <a:pPr/>
              <a:t>29.09.2020</a:t>
            </a:fld>
            <a:endParaRPr lang="tr-TR"/>
          </a:p>
        </p:txBody>
      </p:sp>
      <p:sp>
        <p:nvSpPr>
          <p:cNvPr id="5" name="4 Altbilgi Yer Tutucusu"/>
          <p:cNvSpPr>
            <a:spLocks noGrp="1"/>
          </p:cNvSpPr>
          <p:nvPr>
            <p:ph type="ftr" sz="quarter" idx="11"/>
          </p:nvPr>
        </p:nvSpPr>
        <p:spPr/>
        <p:txBody>
          <a:bodyPr/>
          <a:lstStyle/>
          <a:p>
            <a:r>
              <a:rPr lang="tr-TR" smtClean="0"/>
              <a:t>...Egitimhane.com...</a:t>
            </a:r>
            <a:endParaRPr lang="tr-TR"/>
          </a:p>
        </p:txBody>
      </p:sp>
      <p:sp>
        <p:nvSpPr>
          <p:cNvPr id="6" name="5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933E057-F6C3-4867-AF87-CB44F3AB4412}" type="datetime1">
              <a:rPr lang="tr-TR" smtClean="0"/>
              <a:pPr/>
              <a:t>29.09.2020</a:t>
            </a:fld>
            <a:endParaRPr lang="tr-TR"/>
          </a:p>
        </p:txBody>
      </p:sp>
      <p:sp>
        <p:nvSpPr>
          <p:cNvPr id="5" name="4 Altbilgi Yer Tutucusu"/>
          <p:cNvSpPr>
            <a:spLocks noGrp="1"/>
          </p:cNvSpPr>
          <p:nvPr>
            <p:ph type="ftr" sz="quarter" idx="11"/>
          </p:nvPr>
        </p:nvSpPr>
        <p:spPr/>
        <p:txBody>
          <a:bodyPr/>
          <a:lstStyle/>
          <a:p>
            <a:r>
              <a:rPr lang="tr-TR" smtClean="0"/>
              <a:t>...Egitimhane.com...</a:t>
            </a:r>
            <a:endParaRPr lang="tr-TR"/>
          </a:p>
        </p:txBody>
      </p:sp>
      <p:sp>
        <p:nvSpPr>
          <p:cNvPr id="6" name="5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738F836-C220-4563-9AE3-A8B0AF18B533}" type="datetime1">
              <a:rPr lang="tr-TR" smtClean="0"/>
              <a:pPr/>
              <a:t>29.09.2020</a:t>
            </a:fld>
            <a:endParaRPr lang="tr-TR"/>
          </a:p>
        </p:txBody>
      </p:sp>
      <p:sp>
        <p:nvSpPr>
          <p:cNvPr id="5" name="4 Altbilgi Yer Tutucusu"/>
          <p:cNvSpPr>
            <a:spLocks noGrp="1"/>
          </p:cNvSpPr>
          <p:nvPr>
            <p:ph type="ftr" sz="quarter" idx="11"/>
          </p:nvPr>
        </p:nvSpPr>
        <p:spPr/>
        <p:txBody>
          <a:bodyPr/>
          <a:lstStyle/>
          <a:p>
            <a:r>
              <a:rPr lang="tr-TR" smtClean="0"/>
              <a:t>...Egitimhane.com...</a:t>
            </a:r>
            <a:endParaRPr lang="tr-TR"/>
          </a:p>
        </p:txBody>
      </p:sp>
      <p:sp>
        <p:nvSpPr>
          <p:cNvPr id="6" name="5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6A034E9-AAEB-4408-AA8B-EF937DFB8B0B}" type="datetime1">
              <a:rPr lang="tr-TR" smtClean="0"/>
              <a:pPr/>
              <a:t>29.09.2020</a:t>
            </a:fld>
            <a:endParaRPr lang="tr-TR"/>
          </a:p>
        </p:txBody>
      </p:sp>
      <p:sp>
        <p:nvSpPr>
          <p:cNvPr id="5" name="4 Altbilgi Yer Tutucusu"/>
          <p:cNvSpPr>
            <a:spLocks noGrp="1"/>
          </p:cNvSpPr>
          <p:nvPr>
            <p:ph type="ftr" sz="quarter" idx="11"/>
          </p:nvPr>
        </p:nvSpPr>
        <p:spPr/>
        <p:txBody>
          <a:bodyPr/>
          <a:lstStyle/>
          <a:p>
            <a:r>
              <a:rPr lang="tr-TR" smtClean="0"/>
              <a:t>...Egitimhane.com...</a:t>
            </a:r>
            <a:endParaRPr lang="tr-TR"/>
          </a:p>
        </p:txBody>
      </p:sp>
      <p:sp>
        <p:nvSpPr>
          <p:cNvPr id="6" name="5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7C31D2E-C0F2-4385-9F1F-B2A2E47095FA}" type="datetime1">
              <a:rPr lang="tr-TR" smtClean="0"/>
              <a:pPr/>
              <a:t>29.09.2020</a:t>
            </a:fld>
            <a:endParaRPr lang="tr-TR"/>
          </a:p>
        </p:txBody>
      </p:sp>
      <p:sp>
        <p:nvSpPr>
          <p:cNvPr id="6" name="5 Altbilgi Yer Tutucusu"/>
          <p:cNvSpPr>
            <a:spLocks noGrp="1"/>
          </p:cNvSpPr>
          <p:nvPr>
            <p:ph type="ftr" sz="quarter" idx="11"/>
          </p:nvPr>
        </p:nvSpPr>
        <p:spPr/>
        <p:txBody>
          <a:bodyPr/>
          <a:lstStyle/>
          <a:p>
            <a:r>
              <a:rPr lang="tr-TR" smtClean="0"/>
              <a:t>...Egitimhane.com...</a:t>
            </a:r>
            <a:endParaRPr lang="tr-TR"/>
          </a:p>
        </p:txBody>
      </p:sp>
      <p:sp>
        <p:nvSpPr>
          <p:cNvPr id="7" name="6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4869F38-56B5-47DE-82E0-2C100110C888}" type="datetime1">
              <a:rPr lang="tr-TR" smtClean="0"/>
              <a:pPr/>
              <a:t>29.09.2020</a:t>
            </a:fld>
            <a:endParaRPr lang="tr-TR"/>
          </a:p>
        </p:txBody>
      </p:sp>
      <p:sp>
        <p:nvSpPr>
          <p:cNvPr id="8" name="7 Altbilgi Yer Tutucusu"/>
          <p:cNvSpPr>
            <a:spLocks noGrp="1"/>
          </p:cNvSpPr>
          <p:nvPr>
            <p:ph type="ftr" sz="quarter" idx="11"/>
          </p:nvPr>
        </p:nvSpPr>
        <p:spPr/>
        <p:txBody>
          <a:bodyPr/>
          <a:lstStyle/>
          <a:p>
            <a:r>
              <a:rPr lang="tr-TR" smtClean="0"/>
              <a:t>...Egitimhane.com...</a:t>
            </a:r>
            <a:endParaRPr lang="tr-TR"/>
          </a:p>
        </p:txBody>
      </p:sp>
      <p:sp>
        <p:nvSpPr>
          <p:cNvPr id="9" name="8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AB94167-5F6D-4BE7-AC8F-3FA07395995D}" type="datetime1">
              <a:rPr lang="tr-TR" smtClean="0"/>
              <a:pPr/>
              <a:t>29.09.2020</a:t>
            </a:fld>
            <a:endParaRPr lang="tr-TR"/>
          </a:p>
        </p:txBody>
      </p:sp>
      <p:sp>
        <p:nvSpPr>
          <p:cNvPr id="4" name="3 Altbilgi Yer Tutucusu"/>
          <p:cNvSpPr>
            <a:spLocks noGrp="1"/>
          </p:cNvSpPr>
          <p:nvPr>
            <p:ph type="ftr" sz="quarter" idx="11"/>
          </p:nvPr>
        </p:nvSpPr>
        <p:spPr/>
        <p:txBody>
          <a:bodyPr/>
          <a:lstStyle/>
          <a:p>
            <a:r>
              <a:rPr lang="tr-TR" smtClean="0"/>
              <a:t>...Egitimhane.com...</a:t>
            </a:r>
            <a:endParaRPr lang="tr-TR"/>
          </a:p>
        </p:txBody>
      </p:sp>
      <p:sp>
        <p:nvSpPr>
          <p:cNvPr id="5" name="4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BB1E687-D3F4-464F-BEE1-877C5C901F31}" type="datetime1">
              <a:rPr lang="tr-TR" smtClean="0"/>
              <a:pPr/>
              <a:t>29.09.2020</a:t>
            </a:fld>
            <a:endParaRPr lang="tr-TR"/>
          </a:p>
        </p:txBody>
      </p:sp>
      <p:sp>
        <p:nvSpPr>
          <p:cNvPr id="3" name="2 Altbilgi Yer Tutucusu"/>
          <p:cNvSpPr>
            <a:spLocks noGrp="1"/>
          </p:cNvSpPr>
          <p:nvPr>
            <p:ph type="ftr" sz="quarter" idx="11"/>
          </p:nvPr>
        </p:nvSpPr>
        <p:spPr/>
        <p:txBody>
          <a:bodyPr/>
          <a:lstStyle/>
          <a:p>
            <a:r>
              <a:rPr lang="tr-TR" smtClean="0"/>
              <a:t>...Egitimhane.com...</a:t>
            </a:r>
            <a:endParaRPr lang="tr-TR"/>
          </a:p>
        </p:txBody>
      </p:sp>
      <p:sp>
        <p:nvSpPr>
          <p:cNvPr id="4" name="3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78696C6-255E-4613-9C12-8620349D2DC6}" type="datetime1">
              <a:rPr lang="tr-TR" smtClean="0"/>
              <a:pPr/>
              <a:t>29.09.2020</a:t>
            </a:fld>
            <a:endParaRPr lang="tr-TR"/>
          </a:p>
        </p:txBody>
      </p:sp>
      <p:sp>
        <p:nvSpPr>
          <p:cNvPr id="6" name="5 Altbilgi Yer Tutucusu"/>
          <p:cNvSpPr>
            <a:spLocks noGrp="1"/>
          </p:cNvSpPr>
          <p:nvPr>
            <p:ph type="ftr" sz="quarter" idx="11"/>
          </p:nvPr>
        </p:nvSpPr>
        <p:spPr/>
        <p:txBody>
          <a:bodyPr/>
          <a:lstStyle/>
          <a:p>
            <a:r>
              <a:rPr lang="tr-TR" smtClean="0"/>
              <a:t>...Egitimhane.com...</a:t>
            </a:r>
            <a:endParaRPr lang="tr-TR"/>
          </a:p>
        </p:txBody>
      </p:sp>
      <p:sp>
        <p:nvSpPr>
          <p:cNvPr id="7" name="6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45D07F9-C5FB-4BB7-B861-8B841F665DFE}" type="datetime1">
              <a:rPr lang="tr-TR" smtClean="0"/>
              <a:pPr/>
              <a:t>29.09.2020</a:t>
            </a:fld>
            <a:endParaRPr lang="tr-TR"/>
          </a:p>
        </p:txBody>
      </p:sp>
      <p:sp>
        <p:nvSpPr>
          <p:cNvPr id="6" name="5 Altbilgi Yer Tutucusu"/>
          <p:cNvSpPr>
            <a:spLocks noGrp="1"/>
          </p:cNvSpPr>
          <p:nvPr>
            <p:ph type="ftr" sz="quarter" idx="11"/>
          </p:nvPr>
        </p:nvSpPr>
        <p:spPr/>
        <p:txBody>
          <a:bodyPr/>
          <a:lstStyle/>
          <a:p>
            <a:r>
              <a:rPr lang="tr-TR" smtClean="0"/>
              <a:t>...Egitimhane.com...</a:t>
            </a:r>
            <a:endParaRPr lang="tr-TR"/>
          </a:p>
        </p:txBody>
      </p:sp>
      <p:sp>
        <p:nvSpPr>
          <p:cNvPr id="7" name="6 Slayt Numarası Yer Tutucusu"/>
          <p:cNvSpPr>
            <a:spLocks noGrp="1"/>
          </p:cNvSpPr>
          <p:nvPr>
            <p:ph type="sldNum" sz="quarter" idx="12"/>
          </p:nvPr>
        </p:nvSpPr>
        <p:spPr/>
        <p:txBody>
          <a:bodyPr/>
          <a:lstStyle/>
          <a:p>
            <a:fld id="{13F64EBC-9B2A-41C6-9C4C-7B9FB9A6E152}"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EEAED-35AC-4AC2-B157-737CAFD8BEB3}" type="datetime1">
              <a:rPr lang="tr-TR" smtClean="0"/>
              <a:pPr/>
              <a:t>29.09.2020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...Egitimhane.com...</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64EBC-9B2A-41C6-9C4C-7B9FB9A6E15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image" Target="../media/image5.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Metin kutusu"/>
          <p:cNvSpPr txBox="1">
            <a:spLocks noChangeArrowheads="1"/>
          </p:cNvSpPr>
          <p:nvPr/>
        </p:nvSpPr>
        <p:spPr bwMode="auto">
          <a:xfrm>
            <a:off x="1071538" y="1000108"/>
            <a:ext cx="7143768" cy="4524315"/>
          </a:xfrm>
          <a:prstGeom prst="rect">
            <a:avLst/>
          </a:prstGeom>
          <a:noFill/>
          <a:ln w="9525">
            <a:noFill/>
            <a:miter lim="800000"/>
            <a:headEnd/>
            <a:tailEnd/>
          </a:ln>
        </p:spPr>
        <p:txBody>
          <a:bodyPr wrap="square">
            <a:spAutoFit/>
          </a:bodyPr>
          <a:lstStyle/>
          <a:p>
            <a:pPr algn="ctr">
              <a:buFont typeface="Wingdings 2" pitchFamily="18" charset="2"/>
              <a:buNone/>
            </a:pPr>
            <a:r>
              <a:rPr lang="tr-TR" sz="9600" b="1" dirty="0" smtClean="0">
                <a:solidFill>
                  <a:srgbClr val="C00000"/>
                </a:solidFill>
                <a:latin typeface="Arial" pitchFamily="34" charset="0"/>
                <a:cs typeface="Arial" pitchFamily="34" charset="0"/>
              </a:rPr>
              <a:t>OKULDA DEĞERLER </a:t>
            </a:r>
          </a:p>
          <a:p>
            <a:pPr algn="ctr">
              <a:buFont typeface="Wingdings 2" pitchFamily="18" charset="2"/>
              <a:buNone/>
            </a:pPr>
            <a:r>
              <a:rPr lang="tr-TR" sz="9600" b="1" dirty="0" smtClean="0">
                <a:solidFill>
                  <a:srgbClr val="C00000"/>
                </a:solidFill>
                <a:latin typeface="Arial" pitchFamily="34" charset="0"/>
                <a:cs typeface="Arial" pitchFamily="34" charset="0"/>
              </a:rPr>
              <a:t>EĞİTİMİ</a:t>
            </a:r>
            <a:endParaRPr lang="tr-TR" sz="9600" b="1" dirty="0" smtClean="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500042"/>
            <a:ext cx="8229600" cy="1143000"/>
          </a:xfrm>
        </p:spPr>
        <p:txBody>
          <a:bodyPr/>
          <a:lstStyle/>
          <a:p>
            <a:pPr algn="ctr" eaLnBrk="1" hangingPunct="1"/>
            <a:r>
              <a:rPr lang="tr-TR" sz="3200" b="1" dirty="0" smtClean="0">
                <a:solidFill>
                  <a:srgbClr val="C00000"/>
                </a:solidFill>
                <a:latin typeface="Comic Sans MS" pitchFamily="66" charset="0"/>
                <a:cs typeface="Times New Roman" pitchFamily="18" charset="0"/>
              </a:rPr>
              <a:t>NİÇİN DEĞERLER EĞİTİMİ?</a:t>
            </a:r>
          </a:p>
        </p:txBody>
      </p:sp>
      <p:sp>
        <p:nvSpPr>
          <p:cNvPr id="3" name="2 İçerik Yer Tutucusu"/>
          <p:cNvSpPr>
            <a:spLocks noGrp="1"/>
          </p:cNvSpPr>
          <p:nvPr>
            <p:ph idx="1"/>
          </p:nvPr>
        </p:nvSpPr>
        <p:spPr>
          <a:xfrm>
            <a:off x="428596" y="1428736"/>
            <a:ext cx="8229600" cy="4525963"/>
          </a:xfrm>
        </p:spPr>
        <p:txBody>
          <a:bodyPr/>
          <a:lstStyle/>
          <a:p>
            <a:pPr eaLnBrk="1" hangingPunct="1"/>
            <a:endParaRPr lang="tr-TR" b="1" dirty="0" smtClean="0">
              <a:solidFill>
                <a:schemeClr val="tx1"/>
              </a:solidFill>
            </a:endParaRPr>
          </a:p>
          <a:p>
            <a:pPr eaLnBrk="1" hangingPunct="1"/>
            <a:r>
              <a:rPr lang="tr-TR" b="1" dirty="0" smtClean="0">
                <a:solidFill>
                  <a:schemeClr val="tx1"/>
                </a:solidFill>
              </a:rPr>
              <a:t> İş ahlâkında düşüş,</a:t>
            </a:r>
          </a:p>
          <a:p>
            <a:pPr eaLnBrk="1" hangingPunct="1"/>
            <a:endParaRPr lang="tr-TR" b="1" dirty="0" smtClean="0">
              <a:solidFill>
                <a:schemeClr val="tx1"/>
              </a:solidFill>
            </a:endParaRPr>
          </a:p>
          <a:p>
            <a:pPr eaLnBrk="1" hangingPunct="1"/>
            <a:r>
              <a:rPr lang="tr-TR" b="1" dirty="0" smtClean="0">
                <a:solidFill>
                  <a:schemeClr val="tx1"/>
                </a:solidFill>
              </a:rPr>
              <a:t>  Kişisel ve toplumsal sorumluluk bilincinde azalma,</a:t>
            </a:r>
          </a:p>
          <a:p>
            <a:pPr eaLnBrk="1" hangingPunct="1"/>
            <a:endParaRPr lang="tr-TR" b="1" dirty="0" smtClean="0">
              <a:solidFill>
                <a:schemeClr val="tx1"/>
              </a:solidFill>
            </a:endParaRPr>
          </a:p>
          <a:p>
            <a:pPr eaLnBrk="1" hangingPunct="1"/>
            <a:r>
              <a:rPr lang="tr-TR" b="1" dirty="0" smtClean="0">
                <a:solidFill>
                  <a:schemeClr val="tx1"/>
                </a:solidFill>
              </a:rPr>
              <a:t>  Kendine zarar verici davranışlarda (madde bağımlılığı ve intihar) artış vb.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71480"/>
            <a:ext cx="7829576" cy="838200"/>
          </a:xfrm>
        </p:spPr>
        <p:txBody>
          <a:bodyPr/>
          <a:lstStyle/>
          <a:p>
            <a:pPr algn="ctr" eaLnBrk="1" hangingPunct="1"/>
            <a:r>
              <a:rPr lang="tr-TR" sz="3200" b="1" dirty="0" smtClean="0">
                <a:solidFill>
                  <a:srgbClr val="C00000"/>
                </a:solidFill>
                <a:latin typeface="Comic Sans MS" pitchFamily="66" charset="0"/>
                <a:cs typeface="Times New Roman" pitchFamily="18" charset="0"/>
              </a:rPr>
              <a:t>NİÇİN DEĞERLER EĞİTİMİ?</a:t>
            </a:r>
          </a:p>
        </p:txBody>
      </p:sp>
      <p:sp>
        <p:nvSpPr>
          <p:cNvPr id="3" name="2 İçerik Yer Tutucusu"/>
          <p:cNvSpPr>
            <a:spLocks noGrp="1"/>
          </p:cNvSpPr>
          <p:nvPr>
            <p:ph idx="1"/>
          </p:nvPr>
        </p:nvSpPr>
        <p:spPr>
          <a:xfrm>
            <a:off x="467544" y="1571612"/>
            <a:ext cx="8229600" cy="3857652"/>
          </a:xfrm>
        </p:spPr>
        <p:txBody>
          <a:bodyPr>
            <a:normAutofit/>
          </a:bodyPr>
          <a:lstStyle/>
          <a:p>
            <a:pPr eaLnBrk="1" hangingPunct="1">
              <a:lnSpc>
                <a:spcPct val="150000"/>
              </a:lnSpc>
            </a:pPr>
            <a:r>
              <a:rPr lang="tr-TR" b="1" dirty="0" smtClean="0">
                <a:solidFill>
                  <a:schemeClr val="tx1"/>
                </a:solidFill>
              </a:rPr>
              <a:t>Değişen ve gelişen dünya ile beraber televizyon, bilgisayar oyunları, sinema, dergi, internet, oyuncaklar ve reklamlar aracılığıyla bütün dünya, artık çocuklarımızın sosyal çevresi olmuştur. </a:t>
            </a:r>
          </a:p>
          <a:p>
            <a:pPr eaLnBrk="1" hangingPunct="1"/>
            <a:endParaRPr lang="tr-TR"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285860"/>
            <a:ext cx="8229600" cy="4643470"/>
          </a:xfrm>
        </p:spPr>
        <p:txBody>
          <a:bodyPr>
            <a:normAutofit/>
          </a:bodyPr>
          <a:lstStyle/>
          <a:p>
            <a:pPr eaLnBrk="1" hangingPunct="1">
              <a:lnSpc>
                <a:spcPct val="150000"/>
              </a:lnSpc>
            </a:pPr>
            <a:r>
              <a:rPr lang="tr-TR" b="1" dirty="0" smtClean="0">
                <a:solidFill>
                  <a:schemeClr val="tx1"/>
                </a:solidFill>
              </a:rPr>
              <a:t>Aile ve okul tarafından verilen değerlerle televizyon ve dış dünyanın verdiği değerler çoğu zaman farklılık göstermektedir. </a:t>
            </a:r>
          </a:p>
          <a:p>
            <a:pPr eaLnBrk="1" hangingPunct="1">
              <a:lnSpc>
                <a:spcPct val="150000"/>
              </a:lnSpc>
            </a:pPr>
            <a:r>
              <a:rPr lang="tr-TR" b="1" dirty="0" smtClean="0">
                <a:solidFill>
                  <a:schemeClr val="tx1"/>
                </a:solidFill>
              </a:rPr>
              <a:t>Bu noktada anne babaların işleri daha da zorlaşmaktadır. </a:t>
            </a:r>
          </a:p>
        </p:txBody>
      </p:sp>
      <p:sp>
        <p:nvSpPr>
          <p:cNvPr id="5" name="1 Başlık"/>
          <p:cNvSpPr>
            <a:spLocks noGrp="1"/>
          </p:cNvSpPr>
          <p:nvPr>
            <p:ph type="title"/>
          </p:nvPr>
        </p:nvSpPr>
        <p:spPr>
          <a:xfrm>
            <a:off x="357158" y="357166"/>
            <a:ext cx="8229600" cy="1143000"/>
          </a:xfrm>
        </p:spPr>
        <p:txBody>
          <a:bodyPr/>
          <a:lstStyle/>
          <a:p>
            <a:pPr algn="ctr" eaLnBrk="1" hangingPunct="1"/>
            <a:r>
              <a:rPr lang="tr-TR" sz="3200" b="1" dirty="0" smtClean="0">
                <a:solidFill>
                  <a:srgbClr val="C00000"/>
                </a:solidFill>
                <a:latin typeface="Comic Sans MS" pitchFamily="66" charset="0"/>
                <a:cs typeface="Times New Roman" pitchFamily="18" charset="0"/>
              </a:rPr>
              <a:t>NİÇİN DEĞERLER EĞİTİMİ?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750" y="1341438"/>
            <a:ext cx="8229600" cy="5040312"/>
          </a:xfrm>
        </p:spPr>
        <p:txBody>
          <a:bodyPr/>
          <a:lstStyle/>
          <a:p>
            <a:pPr eaLnBrk="1" hangingPunct="1">
              <a:buFont typeface="Wingdings 2" pitchFamily="18" charset="2"/>
              <a:buNone/>
            </a:pPr>
            <a:r>
              <a:rPr lang="tr-TR" sz="2800" b="1" dirty="0" smtClean="0"/>
              <a:t>		Hızlı ve baş döndürücü şekilde değişim içinde olan değerler, bunlarla baş etmek zorunda kalan ve değer karmaşası yaşayan çocuklar için değer aktarımı çok daha önemli bir hâle gelmiştir. </a:t>
            </a:r>
          </a:p>
          <a:p>
            <a:pPr eaLnBrk="1" hangingPunct="1">
              <a:buFont typeface="Wingdings 2" pitchFamily="18" charset="2"/>
              <a:buNone/>
            </a:pPr>
            <a:endParaRPr lang="tr-TR" sz="2800" b="1" dirty="0" smtClean="0"/>
          </a:p>
          <a:p>
            <a:pPr eaLnBrk="1" hangingPunct="1">
              <a:buFont typeface="Wingdings 2" pitchFamily="18" charset="2"/>
              <a:buNone/>
            </a:pPr>
            <a:r>
              <a:rPr lang="tr-TR" b="1" dirty="0" smtClean="0">
                <a:solidFill>
                  <a:srgbClr val="FF0000"/>
                </a:solidFill>
              </a:rPr>
              <a:t>		Ortak değerler oluşturamayan bir toplumun bütünleşme değil, tersine toplumsal çözülme yaşaması kaçınılmaz bir gerçektir.</a:t>
            </a:r>
          </a:p>
          <a:p>
            <a:pPr eaLnBrk="1" hangingPunct="1">
              <a:lnSpc>
                <a:spcPct val="150000"/>
              </a:lnSpc>
            </a:pPr>
            <a:endParaRPr lang="tr-TR" b="1" dirty="0" smtClean="0"/>
          </a:p>
          <a:p>
            <a:pPr eaLnBrk="1" hangingPunct="1"/>
            <a:endParaRPr lang="tr-TR" b="1" dirty="0" smtClean="0"/>
          </a:p>
        </p:txBody>
      </p:sp>
      <p:sp>
        <p:nvSpPr>
          <p:cNvPr id="5" name="1 Başlık"/>
          <p:cNvSpPr>
            <a:spLocks noGrp="1"/>
          </p:cNvSpPr>
          <p:nvPr>
            <p:ph type="title"/>
          </p:nvPr>
        </p:nvSpPr>
        <p:spPr>
          <a:xfrm>
            <a:off x="357158" y="357166"/>
            <a:ext cx="8229600" cy="1143000"/>
          </a:xfrm>
        </p:spPr>
        <p:txBody>
          <a:bodyPr/>
          <a:lstStyle/>
          <a:p>
            <a:pPr algn="ctr" eaLnBrk="1" hangingPunct="1"/>
            <a:r>
              <a:rPr lang="tr-TR" sz="3200" b="1" dirty="0" smtClean="0">
                <a:solidFill>
                  <a:srgbClr val="C00000"/>
                </a:solidFill>
                <a:latin typeface="Comic Sans MS" pitchFamily="66" charset="0"/>
                <a:cs typeface="Times New Roman" pitchFamily="18" charset="0"/>
              </a:rPr>
              <a:t>NİÇİN DEĞERLER EĞİTİMİ?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785794"/>
            <a:ext cx="8686800" cy="838200"/>
          </a:xfrm>
        </p:spPr>
        <p:txBody>
          <a:bodyPr/>
          <a:lstStyle/>
          <a:p>
            <a:pPr algn="ctr" eaLnBrk="1" hangingPunct="1"/>
            <a:r>
              <a:rPr lang="tr-TR" sz="3200" b="1" dirty="0" smtClean="0">
                <a:solidFill>
                  <a:srgbClr val="C00000"/>
                </a:solidFill>
                <a:latin typeface="Comic Sans MS" pitchFamily="66" charset="0"/>
                <a:cs typeface="Times New Roman" pitchFamily="18" charset="0"/>
              </a:rPr>
              <a:t>NİÇİN DEĞERLER EĞİTİMİ?</a:t>
            </a:r>
          </a:p>
        </p:txBody>
      </p:sp>
      <p:sp>
        <p:nvSpPr>
          <p:cNvPr id="3" name="2 İçerik Yer Tutucusu"/>
          <p:cNvSpPr>
            <a:spLocks noGrp="1"/>
          </p:cNvSpPr>
          <p:nvPr>
            <p:ph idx="1"/>
          </p:nvPr>
        </p:nvSpPr>
        <p:spPr>
          <a:xfrm>
            <a:off x="611560" y="1844824"/>
            <a:ext cx="8229600" cy="3365500"/>
          </a:xfrm>
        </p:spPr>
        <p:txBody>
          <a:bodyPr>
            <a:normAutofit fontScale="92500" lnSpcReduction="10000"/>
          </a:bodyPr>
          <a:lstStyle/>
          <a:p>
            <a:pPr eaLnBrk="1" hangingPunct="1">
              <a:lnSpc>
                <a:spcPct val="150000"/>
              </a:lnSpc>
            </a:pPr>
            <a:r>
              <a:rPr lang="tr-TR" b="1" dirty="0" smtClean="0">
                <a:solidFill>
                  <a:schemeClr val="tx1"/>
                </a:solidFill>
              </a:rPr>
              <a:t>Çocuklarımızın zihinlerini bilgiyle doldurarak öğretim yaparken gönüllerini de sevgiyle donatıp onların ahlâklı birer fert olarak yetişmeleri için Değerler Eğitimi çalışması yapılması gerektiğine inanıyoruz</a:t>
            </a:r>
            <a:r>
              <a:rPr lang="tr-TR" dirty="0" smtClean="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p:cNvSpPr>
          <p:nvPr>
            <p:ph type="title"/>
          </p:nvPr>
        </p:nvSpPr>
        <p:spPr>
          <a:xfrm>
            <a:off x="1571604" y="500042"/>
            <a:ext cx="5429257" cy="758825"/>
          </a:xfrm>
        </p:spPr>
        <p:txBody>
          <a:bodyPr>
            <a:normAutofit fontScale="90000"/>
          </a:bodyPr>
          <a:lstStyle/>
          <a:p>
            <a:pPr eaLnBrk="1" fontAlgn="auto" hangingPunct="1">
              <a:spcAft>
                <a:spcPts val="0"/>
              </a:spcAft>
              <a:defRPr/>
            </a:pPr>
            <a:r>
              <a:rPr lang="tr-TR" b="1" dirty="0" smtClean="0">
                <a:solidFill>
                  <a:srgbClr val="89006F"/>
                </a:solidFill>
                <a:latin typeface="Comic Sans MS" pitchFamily="66" charset="0"/>
              </a:rPr>
              <a:t>DEĞERLER EĞİTİMİ</a:t>
            </a:r>
          </a:p>
        </p:txBody>
      </p:sp>
      <p:sp>
        <p:nvSpPr>
          <p:cNvPr id="26626" name="2 İçerik Yer Tutucusu"/>
          <p:cNvSpPr>
            <a:spLocks noGrp="1"/>
          </p:cNvSpPr>
          <p:nvPr>
            <p:ph idx="1"/>
          </p:nvPr>
        </p:nvSpPr>
        <p:spPr>
          <a:xfrm>
            <a:off x="214282" y="928670"/>
            <a:ext cx="8643937" cy="5143500"/>
          </a:xfrm>
        </p:spPr>
        <p:txBody>
          <a:bodyPr/>
          <a:lstStyle/>
          <a:p>
            <a:pPr algn="just" eaLnBrk="1" hangingPunct="1">
              <a:lnSpc>
                <a:spcPct val="90000"/>
              </a:lnSpc>
              <a:buFont typeface="Wingdings 2" pitchFamily="18" charset="2"/>
              <a:buNone/>
            </a:pPr>
            <a:endParaRPr lang="tr-TR" sz="2800" b="1" dirty="0" smtClean="0"/>
          </a:p>
          <a:p>
            <a:pPr algn="just" eaLnBrk="1" hangingPunct="1">
              <a:lnSpc>
                <a:spcPct val="90000"/>
              </a:lnSpc>
              <a:buFont typeface="Wingdings 2" pitchFamily="18" charset="2"/>
              <a:buNone/>
            </a:pPr>
            <a:r>
              <a:rPr lang="tr-TR" sz="2800" b="1" dirty="0" smtClean="0">
                <a:latin typeface="Comic Sans MS" pitchFamily="66" charset="0"/>
              </a:rPr>
              <a:t>     Değerler eğitiminin amacı, çocuğun doğuştan getirdiği en iyi tarafı ortaya çıkarmak; kişiliğinin her yönüyle gelişmesini sağlamak; insani mükemmelliğe ulaşmasına yardımcı olmak; bireyi ve toplumu kötü ahlaktan korumak ve kurtarmak, bunun yanında iyi ahlakla donatmak ve devamını sağlamaktır.</a:t>
            </a:r>
            <a:r>
              <a:rPr lang="tr-TR" sz="2800" dirty="0" smtClean="0">
                <a:latin typeface="Comic Sans MS" pitchFamily="66" charset="0"/>
              </a:rPr>
              <a:t> </a:t>
            </a:r>
          </a:p>
        </p:txBody>
      </p:sp>
      <p:pic>
        <p:nvPicPr>
          <p:cNvPr id="26627" name="Picture 1"/>
          <p:cNvPicPr>
            <a:picLocks noChangeAspect="1" noChangeArrowheads="1"/>
          </p:cNvPicPr>
          <p:nvPr/>
        </p:nvPicPr>
        <p:blipFill>
          <a:blip r:embed="rId2" cstate="print"/>
          <a:srcRect/>
          <a:stretch>
            <a:fillRect/>
          </a:stretch>
        </p:blipFill>
        <p:spPr bwMode="auto">
          <a:xfrm>
            <a:off x="2357422" y="4214818"/>
            <a:ext cx="3543300" cy="2071687"/>
          </a:xfrm>
          <a:prstGeom prst="rect">
            <a:avLst/>
          </a:prstGeom>
          <a:noFill/>
          <a:ln w="9525">
            <a:noFill/>
            <a:round/>
            <a:headEnd/>
            <a:tailEnd/>
          </a:ln>
        </p:spPr>
      </p:pic>
    </p:spTree>
  </p:cSld>
  <p:clrMapOvr>
    <a:masterClrMapping/>
  </p:clrMapOvr>
  <p:transition spd="slow">
    <p:spli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endParaRPr lang="tr-TR" dirty="0"/>
          </a:p>
        </p:txBody>
      </p:sp>
      <p:graphicFrame>
        <p:nvGraphicFramePr>
          <p:cNvPr id="23554" name="Object 5"/>
          <p:cNvGraphicFramePr>
            <a:graphicFrameLocks noGrp="1" noChangeAspect="1"/>
          </p:cNvGraphicFramePr>
          <p:nvPr>
            <p:ph idx="1"/>
          </p:nvPr>
        </p:nvGraphicFramePr>
        <p:xfrm>
          <a:off x="2792413" y="2335213"/>
          <a:ext cx="3711575" cy="2963862"/>
        </p:xfrm>
        <a:graphic>
          <a:graphicData uri="http://schemas.openxmlformats.org/presentationml/2006/ole">
            <mc:AlternateContent xmlns:mc="http://schemas.openxmlformats.org/markup-compatibility/2006">
              <mc:Choice xmlns:v="urn:schemas-microsoft-com:vml" Requires="v">
                <p:oleObj spid="_x0000_s1048" name="Clip" r:id="rId3" imgW="3709988" imgH="2963863" progId="">
                  <p:embed/>
                </p:oleObj>
              </mc:Choice>
              <mc:Fallback>
                <p:oleObj name="Clip" r:id="rId3" imgW="3709988" imgH="2963863" progId="">
                  <p:embed/>
                  <p:pic>
                    <p:nvPicPr>
                      <p:cNvPr id="0" name="Picture 20"/>
                      <p:cNvPicPr>
                        <a:picLocks noGrp="1"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2792413" y="2335213"/>
                        <a:ext cx="3711575" cy="2963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555" name="Object 3"/>
          <p:cNvGraphicFramePr>
            <a:graphicFrameLocks noChangeAspect="1"/>
          </p:cNvGraphicFramePr>
          <p:nvPr/>
        </p:nvGraphicFramePr>
        <p:xfrm>
          <a:off x="0" y="-1"/>
          <a:ext cx="9286908" cy="6965181"/>
        </p:xfrm>
        <a:graphic>
          <a:graphicData uri="http://schemas.openxmlformats.org/presentationml/2006/ole">
            <mc:AlternateContent xmlns:mc="http://schemas.openxmlformats.org/markup-compatibility/2006">
              <mc:Choice xmlns:v="urn:schemas-microsoft-com:vml" Requires="v">
                <p:oleObj spid="_x0000_s1049" name="Clip" r:id="rId5" imgW="3709988" imgH="2963863" progId="">
                  <p:embed/>
                </p:oleObj>
              </mc:Choice>
              <mc:Fallback>
                <p:oleObj name="Clip" r:id="rId5" imgW="3709988" imgH="2963863" progId="">
                  <p:embed/>
                  <p:pic>
                    <p:nvPicPr>
                      <p:cNvPr id="0" name="Picture 21"/>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0" y="-1"/>
                        <a:ext cx="9286908" cy="696518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2"/>
          <p:cNvSpPr txBox="1">
            <a:spLocks noChangeArrowheads="1"/>
          </p:cNvSpPr>
          <p:nvPr/>
        </p:nvSpPr>
        <p:spPr>
          <a:xfrm>
            <a:off x="395288" y="260350"/>
            <a:ext cx="8458200" cy="515938"/>
          </a:xfrm>
          <a:prstGeom prst="rect">
            <a:avLst/>
          </a:prstGeom>
        </p:spPr>
        <p:txBody>
          <a:bodyPr anchor="ctr">
            <a:normAutofit fontScale="92500" lnSpcReduction="10000"/>
          </a:bodyPr>
          <a:lstStyle/>
          <a:p>
            <a:pPr algn="ctr" fontAlgn="auto">
              <a:spcAft>
                <a:spcPts val="0"/>
              </a:spcAft>
              <a:defRPr/>
            </a:pPr>
            <a:r>
              <a:rPr lang="tr-TR" sz="3200" b="1" cap="all" dirty="0">
                <a:solidFill>
                  <a:schemeClr val="tx2"/>
                </a:solidFill>
                <a:effectLst>
                  <a:reflection blurRad="12700" stA="48000" endA="300" endPos="55000" dir="5400000" sy="-90000" algn="bl" rotWithShape="0"/>
                </a:effectLst>
                <a:latin typeface="+mj-lt"/>
                <a:ea typeface="+mj-ea"/>
                <a:cs typeface="+mj-cs"/>
              </a:rPr>
              <a:t>DEĞER EĞİTİMİ NEDİR, NE DEĞİLDİR?</a:t>
            </a:r>
          </a:p>
        </p:txBody>
      </p:sp>
      <p:sp>
        <p:nvSpPr>
          <p:cNvPr id="23558" name="6 Dikdörtgen"/>
          <p:cNvSpPr>
            <a:spLocks noChangeArrowheads="1"/>
          </p:cNvSpPr>
          <p:nvPr/>
        </p:nvSpPr>
        <p:spPr bwMode="auto">
          <a:xfrm>
            <a:off x="4427538" y="1484313"/>
            <a:ext cx="4572000" cy="1754187"/>
          </a:xfrm>
          <a:prstGeom prst="rect">
            <a:avLst/>
          </a:prstGeom>
          <a:noFill/>
          <a:ln w="9525">
            <a:noFill/>
            <a:miter lim="800000"/>
            <a:headEnd/>
            <a:tailEnd/>
          </a:ln>
        </p:spPr>
        <p:txBody>
          <a:bodyPr>
            <a:spAutoFit/>
          </a:bodyPr>
          <a:lstStyle/>
          <a:p>
            <a:pPr marL="342900" indent="-342900">
              <a:buFontTx/>
              <a:buChar char="•"/>
            </a:pPr>
            <a:r>
              <a:rPr lang="tr-TR">
                <a:latin typeface="Franklin Gothic Book"/>
              </a:rPr>
              <a:t>Mekanik öğrenme değildir</a:t>
            </a:r>
          </a:p>
          <a:p>
            <a:pPr marL="342900" indent="-342900">
              <a:buFontTx/>
              <a:buChar char="•"/>
            </a:pPr>
            <a:r>
              <a:rPr lang="tr-TR">
                <a:solidFill>
                  <a:srgbClr val="FF0000"/>
                </a:solidFill>
                <a:latin typeface="Franklin Gothic Book"/>
              </a:rPr>
              <a:t>Robotlaştırma değildir</a:t>
            </a:r>
          </a:p>
          <a:p>
            <a:pPr marL="342900" indent="-342900">
              <a:buFontTx/>
              <a:buChar char="•"/>
            </a:pPr>
            <a:r>
              <a:rPr lang="tr-TR">
                <a:solidFill>
                  <a:schemeClr val="accent2"/>
                </a:solidFill>
                <a:latin typeface="Franklin Gothic Book"/>
              </a:rPr>
              <a:t>Bilgi küpü inşa etmek değildir</a:t>
            </a:r>
          </a:p>
          <a:p>
            <a:pPr marL="342900" indent="-342900">
              <a:buFontTx/>
              <a:buChar char="•"/>
            </a:pPr>
            <a:r>
              <a:rPr lang="tr-TR">
                <a:solidFill>
                  <a:srgbClr val="990000"/>
                </a:solidFill>
                <a:latin typeface="Franklin Gothic Book"/>
              </a:rPr>
              <a:t>Yalnızca kuralları nakletmek değildir</a:t>
            </a:r>
          </a:p>
          <a:p>
            <a:pPr marL="342900" indent="-342900">
              <a:buFontTx/>
              <a:buChar char="•"/>
            </a:pPr>
            <a:r>
              <a:rPr lang="tr-TR">
                <a:solidFill>
                  <a:srgbClr val="009999"/>
                </a:solidFill>
                <a:latin typeface="Franklin Gothic Book"/>
              </a:rPr>
              <a:t>Anlık değildir</a:t>
            </a:r>
          </a:p>
          <a:p>
            <a:pPr marL="342900" indent="-342900">
              <a:buFontTx/>
              <a:buChar char="•"/>
            </a:pPr>
            <a:r>
              <a:rPr lang="tr-TR">
                <a:solidFill>
                  <a:srgbClr val="3E6247"/>
                </a:solidFill>
                <a:latin typeface="Franklin Gothic Book"/>
              </a:rPr>
              <a:t>Kalıtsal değildir</a:t>
            </a:r>
          </a:p>
        </p:txBody>
      </p:sp>
      <p:sp>
        <p:nvSpPr>
          <p:cNvPr id="23559" name="7 Dikdörtgen"/>
          <p:cNvSpPr>
            <a:spLocks noChangeArrowheads="1"/>
          </p:cNvSpPr>
          <p:nvPr/>
        </p:nvSpPr>
        <p:spPr bwMode="auto">
          <a:xfrm>
            <a:off x="179388" y="3644900"/>
            <a:ext cx="4572000" cy="2032000"/>
          </a:xfrm>
          <a:prstGeom prst="rect">
            <a:avLst/>
          </a:prstGeom>
          <a:noFill/>
          <a:ln w="9525">
            <a:noFill/>
            <a:miter lim="800000"/>
            <a:headEnd/>
            <a:tailEnd/>
          </a:ln>
        </p:spPr>
        <p:txBody>
          <a:bodyPr>
            <a:spAutoFit/>
          </a:bodyPr>
          <a:lstStyle/>
          <a:p>
            <a:r>
              <a:rPr lang="tr-TR" dirty="0">
                <a:latin typeface="Franklin Gothic Book"/>
              </a:rPr>
              <a:t>Çok yönlü öğrenmedir</a:t>
            </a:r>
          </a:p>
          <a:p>
            <a:r>
              <a:rPr lang="tr-TR" dirty="0">
                <a:solidFill>
                  <a:srgbClr val="FF0000"/>
                </a:solidFill>
                <a:latin typeface="Franklin Gothic Book"/>
              </a:rPr>
              <a:t>İnsanlaştırma sanatıdır</a:t>
            </a:r>
          </a:p>
          <a:p>
            <a:r>
              <a:rPr lang="tr-TR" dirty="0">
                <a:solidFill>
                  <a:schemeClr val="accent2"/>
                </a:solidFill>
                <a:latin typeface="Franklin Gothic Book"/>
              </a:rPr>
              <a:t>Kişilik oluşturmaktır</a:t>
            </a:r>
          </a:p>
          <a:p>
            <a:endParaRPr lang="tr-TR" dirty="0">
              <a:latin typeface="Franklin Gothic Book"/>
            </a:endParaRPr>
          </a:p>
          <a:p>
            <a:r>
              <a:rPr lang="tr-TR" dirty="0">
                <a:solidFill>
                  <a:srgbClr val="990000"/>
                </a:solidFill>
                <a:latin typeface="Franklin Gothic Book"/>
              </a:rPr>
              <a:t>O </a:t>
            </a:r>
            <a:r>
              <a:rPr lang="tr-TR" dirty="0" err="1">
                <a:solidFill>
                  <a:srgbClr val="990000"/>
                </a:solidFill>
                <a:latin typeface="Franklin Gothic Book"/>
              </a:rPr>
              <a:t>Âna</a:t>
            </a:r>
            <a:r>
              <a:rPr lang="tr-TR" dirty="0">
                <a:solidFill>
                  <a:srgbClr val="990000"/>
                </a:solidFill>
                <a:latin typeface="Franklin Gothic Book"/>
              </a:rPr>
              <a:t> ve geleceğe biçim verme gayretidir</a:t>
            </a:r>
          </a:p>
          <a:p>
            <a:r>
              <a:rPr lang="tr-TR" dirty="0">
                <a:solidFill>
                  <a:srgbClr val="009999"/>
                </a:solidFill>
                <a:latin typeface="Franklin Gothic Book"/>
              </a:rPr>
              <a:t>Süreç gerektirir</a:t>
            </a:r>
          </a:p>
          <a:p>
            <a:r>
              <a:rPr lang="tr-TR" dirty="0" err="1">
                <a:solidFill>
                  <a:srgbClr val="3E6247"/>
                </a:solidFill>
                <a:latin typeface="Franklin Gothic Book"/>
              </a:rPr>
              <a:t>Sosyo</a:t>
            </a:r>
            <a:r>
              <a:rPr lang="tr-TR" dirty="0">
                <a:solidFill>
                  <a:srgbClr val="3E6247"/>
                </a:solidFill>
                <a:latin typeface="Franklin Gothic Book"/>
              </a:rPr>
              <a:t>-kültüreldir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332656"/>
            <a:ext cx="8496944" cy="1368425"/>
          </a:xfrm>
        </p:spPr>
        <p:txBody>
          <a:bodyPr>
            <a:normAutofit fontScale="90000"/>
          </a:bodyPr>
          <a:lstStyle/>
          <a:p>
            <a:pPr algn="ctr" eaLnBrk="1" fontAlgn="auto" hangingPunct="1">
              <a:spcAft>
                <a:spcPts val="0"/>
              </a:spcAft>
              <a:defRPr/>
            </a:pPr>
            <a:r>
              <a:rPr lang="tr-TR" b="1" dirty="0" smtClean="0">
                <a:solidFill>
                  <a:srgbClr val="C00000"/>
                </a:solidFill>
              </a:rPr>
              <a:t/>
            </a:r>
            <a:br>
              <a:rPr lang="tr-TR" b="1" dirty="0" smtClean="0">
                <a:solidFill>
                  <a:srgbClr val="C00000"/>
                </a:solidFill>
              </a:rPr>
            </a:br>
            <a:r>
              <a:rPr lang="tr-TR" b="1" dirty="0" smtClean="0">
                <a:solidFill>
                  <a:srgbClr val="C00000"/>
                </a:solidFill>
              </a:rPr>
              <a:t/>
            </a:r>
            <a:br>
              <a:rPr lang="tr-TR" b="1" dirty="0" smtClean="0">
                <a:solidFill>
                  <a:srgbClr val="C00000"/>
                </a:solidFill>
              </a:rPr>
            </a:br>
            <a:r>
              <a:rPr lang="tr-TR" b="1" dirty="0" smtClean="0">
                <a:solidFill>
                  <a:srgbClr val="C00000"/>
                </a:solidFill>
              </a:rPr>
              <a:t>DEĞERLER EĞİTİM </a:t>
            </a:r>
            <a:br>
              <a:rPr lang="tr-TR" b="1" dirty="0" smtClean="0">
                <a:solidFill>
                  <a:srgbClr val="C00000"/>
                </a:solidFill>
              </a:rPr>
            </a:br>
            <a:r>
              <a:rPr lang="tr-TR" b="1" dirty="0" smtClean="0">
                <a:solidFill>
                  <a:srgbClr val="C00000"/>
                </a:solidFill>
              </a:rPr>
              <a:t>PROGRAMININ AMAÇLARI</a:t>
            </a:r>
            <a:br>
              <a:rPr lang="tr-TR" b="1" dirty="0" smtClean="0">
                <a:solidFill>
                  <a:srgbClr val="C00000"/>
                </a:solidFill>
              </a:rPr>
            </a:br>
            <a:r>
              <a:rPr lang="tr-TR" b="1" dirty="0" smtClean="0">
                <a:solidFill>
                  <a:srgbClr val="C00000"/>
                </a:solidFill>
              </a:rPr>
              <a:t/>
            </a:r>
            <a:br>
              <a:rPr lang="tr-TR" b="1" dirty="0" smtClean="0">
                <a:solidFill>
                  <a:srgbClr val="C00000"/>
                </a:solidFill>
              </a:rPr>
            </a:br>
            <a:r>
              <a:rPr lang="tr-TR" b="1" dirty="0" smtClean="0">
                <a:solidFill>
                  <a:srgbClr val="C00000"/>
                </a:solidFill>
              </a:rPr>
              <a:t/>
            </a:r>
            <a:br>
              <a:rPr lang="tr-TR" b="1" dirty="0" smtClean="0">
                <a:solidFill>
                  <a:srgbClr val="C00000"/>
                </a:solidFill>
              </a:rPr>
            </a:br>
            <a:endParaRPr lang="tr-TR" sz="3600" dirty="0">
              <a:solidFill>
                <a:srgbClr val="C00000"/>
              </a:solidFill>
            </a:endParaRPr>
          </a:p>
        </p:txBody>
      </p:sp>
      <p:sp>
        <p:nvSpPr>
          <p:cNvPr id="3" name="2 İçerik Yer Tutucusu"/>
          <p:cNvSpPr>
            <a:spLocks noGrp="1"/>
          </p:cNvSpPr>
          <p:nvPr>
            <p:ph idx="1"/>
          </p:nvPr>
        </p:nvSpPr>
        <p:spPr>
          <a:xfrm>
            <a:off x="395536" y="1628800"/>
            <a:ext cx="8229600" cy="3960813"/>
          </a:xfrm>
        </p:spPr>
        <p:txBody>
          <a:bodyPr>
            <a:normAutofit fontScale="92500" lnSpcReduction="10000"/>
          </a:bodyPr>
          <a:lstStyle/>
          <a:p>
            <a:pPr eaLnBrk="1" hangingPunct="1"/>
            <a:r>
              <a:rPr lang="tr-TR" b="1" dirty="0" smtClean="0">
                <a:solidFill>
                  <a:schemeClr val="tx1"/>
                </a:solidFill>
              </a:rPr>
              <a:t>İyi karakterli bireyler yetiştirmek,</a:t>
            </a:r>
          </a:p>
          <a:p>
            <a:pPr eaLnBrk="1" hangingPunct="1">
              <a:buFont typeface="Wingdings 2" pitchFamily="18" charset="2"/>
              <a:buNone/>
            </a:pPr>
            <a:endParaRPr lang="tr-TR" b="1" dirty="0" smtClean="0">
              <a:solidFill>
                <a:schemeClr val="tx1"/>
              </a:solidFill>
            </a:endParaRPr>
          </a:p>
          <a:p>
            <a:pPr eaLnBrk="1" hangingPunct="1"/>
            <a:r>
              <a:rPr lang="tr-TR" b="1" dirty="0" smtClean="0">
                <a:solidFill>
                  <a:schemeClr val="tx1"/>
                </a:solidFill>
              </a:rPr>
              <a:t>Temel değerleri pekiştirmek,</a:t>
            </a:r>
          </a:p>
          <a:p>
            <a:pPr eaLnBrk="1" hangingPunct="1"/>
            <a:endParaRPr lang="tr-TR" b="1" dirty="0" smtClean="0">
              <a:solidFill>
                <a:schemeClr val="tx1"/>
              </a:solidFill>
            </a:endParaRPr>
          </a:p>
          <a:p>
            <a:pPr eaLnBrk="1" hangingPunct="1"/>
            <a:r>
              <a:rPr lang="tr-TR" b="1" dirty="0" smtClean="0">
                <a:solidFill>
                  <a:schemeClr val="tx1"/>
                </a:solidFill>
              </a:rPr>
              <a:t>Çocukların kendilerine ve topluma yararlı olacak temel değerleri psikolojik, bilişsel ve sosyal gelişimlerine uygun olarak kazanmalarını sağlamak.</a:t>
            </a:r>
          </a:p>
          <a:p>
            <a:pPr eaLnBrk="1" hangingPunct="1"/>
            <a:endParaRPr lang="tr-TR"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772816"/>
            <a:ext cx="8229600" cy="2933700"/>
          </a:xfrm>
        </p:spPr>
        <p:txBody>
          <a:bodyPr>
            <a:normAutofit fontScale="92500" lnSpcReduction="10000"/>
          </a:bodyPr>
          <a:lstStyle/>
          <a:p>
            <a:pPr eaLnBrk="1" hangingPunct="1"/>
            <a:endParaRPr lang="tr-TR" b="1" dirty="0" smtClean="0">
              <a:solidFill>
                <a:schemeClr val="tx1"/>
              </a:solidFill>
            </a:endParaRPr>
          </a:p>
          <a:p>
            <a:pPr eaLnBrk="1" hangingPunct="1"/>
            <a:r>
              <a:rPr lang="tr-TR" b="1" dirty="0" smtClean="0">
                <a:solidFill>
                  <a:schemeClr val="tx1"/>
                </a:solidFill>
              </a:rPr>
              <a:t>Çocukların kazandıkları değerleri davranışla ifade etmeleri yönünde fırsat vermek.</a:t>
            </a:r>
          </a:p>
          <a:p>
            <a:pPr eaLnBrk="1" hangingPunct="1"/>
            <a:endParaRPr lang="tr-TR" b="1" dirty="0" smtClean="0">
              <a:solidFill>
                <a:schemeClr val="tx1"/>
              </a:solidFill>
            </a:endParaRPr>
          </a:p>
          <a:p>
            <a:pPr eaLnBrk="1" hangingPunct="1"/>
            <a:r>
              <a:rPr lang="tr-TR" b="1" dirty="0" smtClean="0">
                <a:solidFill>
                  <a:schemeClr val="tx1"/>
                </a:solidFill>
              </a:rPr>
              <a:t>Karakter ve Değerler Eğitiminin ailede ve okulda paralel bir şekilde işleyişini sağlamak. </a:t>
            </a:r>
          </a:p>
          <a:p>
            <a:pPr eaLnBrk="1" hangingPunct="1"/>
            <a:endParaRPr lang="tr-TR" b="1" dirty="0" smtClean="0">
              <a:solidFill>
                <a:schemeClr val="tx1"/>
              </a:solidFill>
            </a:endParaRPr>
          </a:p>
        </p:txBody>
      </p:sp>
      <p:sp>
        <p:nvSpPr>
          <p:cNvPr id="5" name="1 Başlık"/>
          <p:cNvSpPr>
            <a:spLocks noGrp="1"/>
          </p:cNvSpPr>
          <p:nvPr>
            <p:ph type="title"/>
          </p:nvPr>
        </p:nvSpPr>
        <p:spPr>
          <a:xfrm>
            <a:off x="428596" y="642918"/>
            <a:ext cx="8496944" cy="1368425"/>
          </a:xfrm>
        </p:spPr>
        <p:txBody>
          <a:bodyPr>
            <a:normAutofit fontScale="90000"/>
          </a:bodyPr>
          <a:lstStyle/>
          <a:p>
            <a:pPr algn="ctr" eaLnBrk="1" fontAlgn="auto" hangingPunct="1">
              <a:spcAft>
                <a:spcPts val="0"/>
              </a:spcAft>
              <a:defRPr/>
            </a:pPr>
            <a:r>
              <a:rPr lang="tr-TR" b="1" dirty="0" smtClean="0">
                <a:solidFill>
                  <a:srgbClr val="C00000"/>
                </a:solidFill>
              </a:rPr>
              <a:t/>
            </a:r>
            <a:br>
              <a:rPr lang="tr-TR" b="1" dirty="0" smtClean="0">
                <a:solidFill>
                  <a:srgbClr val="C00000"/>
                </a:solidFill>
              </a:rPr>
            </a:br>
            <a:r>
              <a:rPr lang="tr-TR" b="1" dirty="0" smtClean="0">
                <a:solidFill>
                  <a:srgbClr val="C00000"/>
                </a:solidFill>
              </a:rPr>
              <a:t/>
            </a:r>
            <a:br>
              <a:rPr lang="tr-TR" b="1" dirty="0" smtClean="0">
                <a:solidFill>
                  <a:srgbClr val="C00000"/>
                </a:solidFill>
              </a:rPr>
            </a:br>
            <a:r>
              <a:rPr lang="tr-TR" b="1" dirty="0" smtClean="0">
                <a:solidFill>
                  <a:srgbClr val="C00000"/>
                </a:solidFill>
              </a:rPr>
              <a:t>DEĞERLER EĞİTİM </a:t>
            </a:r>
            <a:br>
              <a:rPr lang="tr-TR" b="1" dirty="0" smtClean="0">
                <a:solidFill>
                  <a:srgbClr val="C00000"/>
                </a:solidFill>
              </a:rPr>
            </a:br>
            <a:r>
              <a:rPr lang="tr-TR" b="1" dirty="0" smtClean="0">
                <a:solidFill>
                  <a:srgbClr val="C00000"/>
                </a:solidFill>
              </a:rPr>
              <a:t>PROGRAMININ AMAÇLARI</a:t>
            </a:r>
            <a:br>
              <a:rPr lang="tr-TR" b="1" dirty="0" smtClean="0">
                <a:solidFill>
                  <a:srgbClr val="C00000"/>
                </a:solidFill>
              </a:rPr>
            </a:br>
            <a:r>
              <a:rPr lang="tr-TR" b="1" dirty="0" smtClean="0">
                <a:solidFill>
                  <a:srgbClr val="C00000"/>
                </a:solidFill>
              </a:rPr>
              <a:t/>
            </a:r>
            <a:br>
              <a:rPr lang="tr-TR" b="1" dirty="0" smtClean="0">
                <a:solidFill>
                  <a:srgbClr val="C00000"/>
                </a:solidFill>
              </a:rPr>
            </a:br>
            <a:r>
              <a:rPr lang="tr-TR" b="1" dirty="0" smtClean="0">
                <a:solidFill>
                  <a:srgbClr val="C00000"/>
                </a:solidFill>
              </a:rPr>
              <a:t/>
            </a:r>
            <a:br>
              <a:rPr lang="tr-TR" b="1" dirty="0" smtClean="0">
                <a:solidFill>
                  <a:srgbClr val="C00000"/>
                </a:solidFill>
              </a:rPr>
            </a:br>
            <a:endParaRPr lang="tr-TR" sz="36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428604"/>
            <a:ext cx="7929618" cy="838200"/>
          </a:xfrm>
        </p:spPr>
        <p:txBody>
          <a:bodyPr>
            <a:normAutofit/>
          </a:bodyPr>
          <a:lstStyle/>
          <a:p>
            <a:pPr eaLnBrk="1" fontAlgn="auto" hangingPunct="1">
              <a:spcAft>
                <a:spcPts val="0"/>
              </a:spcAft>
              <a:defRPr/>
            </a:pPr>
            <a:r>
              <a:rPr lang="tr-TR" sz="3800" b="1" dirty="0" smtClean="0">
                <a:solidFill>
                  <a:srgbClr val="C00000"/>
                </a:solidFill>
                <a:latin typeface="Comic Sans MS" pitchFamily="66" charset="0"/>
              </a:rPr>
              <a:t>DEĞER KAZANIMINDA AİLE</a:t>
            </a:r>
            <a:endParaRPr lang="tr-TR" sz="3800" b="1" dirty="0">
              <a:solidFill>
                <a:srgbClr val="C00000"/>
              </a:solidFill>
              <a:latin typeface="Comic Sans MS" pitchFamily="66" charset="0"/>
            </a:endParaRPr>
          </a:p>
        </p:txBody>
      </p:sp>
      <p:sp>
        <p:nvSpPr>
          <p:cNvPr id="3" name="2 İçerik Yer Tutucusu"/>
          <p:cNvSpPr>
            <a:spLocks noGrp="1"/>
          </p:cNvSpPr>
          <p:nvPr>
            <p:ph idx="1"/>
          </p:nvPr>
        </p:nvSpPr>
        <p:spPr>
          <a:xfrm>
            <a:off x="457200" y="1600200"/>
            <a:ext cx="8329613" cy="4525963"/>
          </a:xfrm>
        </p:spPr>
        <p:txBody>
          <a:bodyPr>
            <a:normAutofit fontScale="92500" lnSpcReduction="20000"/>
          </a:bodyPr>
          <a:lstStyle/>
          <a:p>
            <a:pPr algn="ctr" eaLnBrk="1" fontAlgn="auto" hangingPunct="1">
              <a:spcAft>
                <a:spcPts val="0"/>
              </a:spcAft>
              <a:buNone/>
              <a:defRPr/>
            </a:pPr>
            <a:r>
              <a:rPr lang="tr-TR" b="1" dirty="0" smtClean="0">
                <a:solidFill>
                  <a:schemeClr val="tx1"/>
                </a:solidFill>
                <a:latin typeface="Comic Sans MS" pitchFamily="66" charset="0"/>
              </a:rPr>
              <a:t>		Erken </a:t>
            </a:r>
            <a:r>
              <a:rPr lang="tr-TR" b="1" dirty="0">
                <a:solidFill>
                  <a:schemeClr val="tx1"/>
                </a:solidFill>
                <a:latin typeface="Comic Sans MS" pitchFamily="66" charset="0"/>
              </a:rPr>
              <a:t>çocukluk döneminde değerlerin kazandırılması çok önemlidir. Bunu kazandıracak birim ise, ailedir. Ancak, çocuğun anne-babasının yanında geçirdiği sürenin gittikçe azalması, boşanma olaylarının toplumda yüksek oluşu, yoksulluk gibi belli başlı toplumsal nedenler ailenin değerler eğitiminde yetersiz kalmasına yol </a:t>
            </a:r>
            <a:r>
              <a:rPr lang="tr-TR" b="1" dirty="0" smtClean="0">
                <a:solidFill>
                  <a:schemeClr val="tx1"/>
                </a:solidFill>
                <a:latin typeface="Comic Sans MS" pitchFamily="66" charset="0"/>
              </a:rPr>
              <a:t>açmış,toplumda </a:t>
            </a:r>
            <a:r>
              <a:rPr lang="tr-TR" b="1" dirty="0">
                <a:solidFill>
                  <a:schemeClr val="tx1"/>
                </a:solidFill>
                <a:latin typeface="Comic Sans MS" pitchFamily="66" charset="0"/>
              </a:rPr>
              <a:t>erozyon meydana gelmiştir. Bu nedenle değer eğitimi, eğitimin önemli hedefleri arasında yer almalıdır.</a:t>
            </a:r>
          </a:p>
          <a:p>
            <a:pPr eaLnBrk="1" fontAlgn="auto" hangingPunct="1">
              <a:spcAft>
                <a:spcPts val="0"/>
              </a:spcAft>
              <a:buFont typeface="Wingdings 2"/>
              <a:buChar char=""/>
              <a:defRPr/>
            </a:pPr>
            <a:endParaRPr lang="tr-TR" b="1"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28596" y="357166"/>
            <a:ext cx="6324600" cy="685800"/>
          </a:xfrm>
          <a:noFill/>
          <a:ln/>
        </p:spPr>
        <p:txBody>
          <a:bodyPr>
            <a:normAutofit fontScale="90000"/>
          </a:bodyPr>
          <a:lstStyle/>
          <a:p>
            <a:r>
              <a:rPr lang="tr-TR" b="1" dirty="0" smtClean="0">
                <a:solidFill>
                  <a:srgbClr val="C00000"/>
                </a:solidFill>
                <a:latin typeface="Comic Sans MS" pitchFamily="66" charset="0"/>
                <a:cs typeface="Times New Roman" pitchFamily="18" charset="0"/>
              </a:rPr>
              <a:t>SEMİNER İÇERİĞİ</a:t>
            </a:r>
            <a:endParaRPr lang="tr-TR" b="1" dirty="0">
              <a:solidFill>
                <a:srgbClr val="C00000"/>
              </a:solidFill>
              <a:latin typeface="Comic Sans MS" pitchFamily="66" charset="0"/>
              <a:cs typeface="Times New Roman" pitchFamily="18" charset="0"/>
            </a:endParaRPr>
          </a:p>
        </p:txBody>
      </p:sp>
      <p:sp>
        <p:nvSpPr>
          <p:cNvPr id="6147" name="Rectangle 3"/>
          <p:cNvSpPr>
            <a:spLocks noGrp="1" noChangeArrowheads="1"/>
          </p:cNvSpPr>
          <p:nvPr>
            <p:ph sz="quarter" idx="1"/>
          </p:nvPr>
        </p:nvSpPr>
        <p:spPr>
          <a:xfrm>
            <a:off x="714348" y="1000108"/>
            <a:ext cx="7128792" cy="5112568"/>
          </a:xfrm>
          <a:noFill/>
          <a:ln/>
        </p:spPr>
        <p:txBody>
          <a:bodyPr>
            <a:noAutofit/>
          </a:bodyPr>
          <a:lstStyle/>
          <a:p>
            <a:r>
              <a:rPr lang="tr-TR" sz="2500" b="1" dirty="0" smtClean="0">
                <a:latin typeface="Times New Roman" pitchFamily="18" charset="0"/>
                <a:cs typeface="Times New Roman" pitchFamily="18" charset="0"/>
              </a:rPr>
              <a:t>Giriş</a:t>
            </a:r>
          </a:p>
          <a:p>
            <a:r>
              <a:rPr lang="tr-TR" sz="2500" b="1" dirty="0" smtClean="0">
                <a:latin typeface="Times New Roman" pitchFamily="18" charset="0"/>
                <a:cs typeface="Times New Roman" pitchFamily="18" charset="0"/>
              </a:rPr>
              <a:t>Değer kavramı </a:t>
            </a:r>
            <a:endParaRPr lang="tr-TR" sz="2500" b="1" dirty="0">
              <a:latin typeface="Times New Roman" pitchFamily="18" charset="0"/>
              <a:cs typeface="Times New Roman" pitchFamily="18" charset="0"/>
            </a:endParaRPr>
          </a:p>
          <a:p>
            <a:r>
              <a:rPr lang="tr-TR" sz="2500" b="1" dirty="0" smtClean="0">
                <a:latin typeface="Times New Roman" pitchFamily="18" charset="0"/>
                <a:cs typeface="Times New Roman" pitchFamily="18" charset="0"/>
              </a:rPr>
              <a:t>Niçin Değerler Eğitimi?</a:t>
            </a:r>
            <a:endParaRPr lang="tr-TR" sz="2500" b="1" dirty="0">
              <a:latin typeface="Times New Roman" pitchFamily="18" charset="0"/>
              <a:cs typeface="Times New Roman" pitchFamily="18" charset="0"/>
            </a:endParaRPr>
          </a:p>
          <a:p>
            <a:r>
              <a:rPr lang="tr-TR" sz="2500" b="1" dirty="0" smtClean="0">
                <a:latin typeface="Times New Roman" pitchFamily="18" charset="0"/>
                <a:cs typeface="Times New Roman" pitchFamily="18" charset="0"/>
              </a:rPr>
              <a:t>Değerler Eğitimi</a:t>
            </a:r>
            <a:endParaRPr lang="tr-TR" sz="2500" b="1" dirty="0">
              <a:latin typeface="Times New Roman" pitchFamily="18" charset="0"/>
              <a:cs typeface="Times New Roman" pitchFamily="18" charset="0"/>
            </a:endParaRPr>
          </a:p>
          <a:p>
            <a:r>
              <a:rPr lang="tr-TR" sz="2500" b="1" dirty="0" smtClean="0">
                <a:latin typeface="Times New Roman" pitchFamily="18" charset="0"/>
                <a:cs typeface="Times New Roman" pitchFamily="18" charset="0"/>
              </a:rPr>
              <a:t>Değerler Eğitiminin Amacı</a:t>
            </a:r>
          </a:p>
          <a:p>
            <a:r>
              <a:rPr lang="tr-TR" sz="2500" b="1" dirty="0" smtClean="0">
                <a:latin typeface="Times New Roman" pitchFamily="18" charset="0"/>
                <a:cs typeface="Times New Roman" pitchFamily="18" charset="0"/>
              </a:rPr>
              <a:t>Değerler Eğitiminde Aile</a:t>
            </a:r>
          </a:p>
          <a:p>
            <a:r>
              <a:rPr lang="tr-TR" sz="2500" b="1" dirty="0" smtClean="0">
                <a:latin typeface="Times New Roman" pitchFamily="18" charset="0"/>
                <a:cs typeface="Times New Roman" pitchFamily="18" charset="0"/>
              </a:rPr>
              <a:t>Değerler Eğitiminde Okul</a:t>
            </a:r>
          </a:p>
          <a:p>
            <a:r>
              <a:rPr lang="tr-TR" sz="2500" b="1" dirty="0" smtClean="0">
                <a:latin typeface="Times New Roman" pitchFamily="18" charset="0"/>
                <a:cs typeface="Times New Roman" pitchFamily="18" charset="0"/>
              </a:rPr>
              <a:t>Değerler Eğitimi Nasıl Olmalı?</a:t>
            </a:r>
          </a:p>
          <a:p>
            <a:r>
              <a:rPr lang="tr-TR" sz="2500" b="1" dirty="0" smtClean="0">
                <a:latin typeface="Times New Roman" pitchFamily="18" charset="0"/>
                <a:cs typeface="Times New Roman" pitchFamily="18" charset="0"/>
              </a:rPr>
              <a:t>Dünyada Değerler Eğitimi</a:t>
            </a:r>
          </a:p>
          <a:p>
            <a:r>
              <a:rPr lang="tr-TR" sz="2500" b="1" dirty="0" smtClean="0">
                <a:latin typeface="Times New Roman" pitchFamily="18" charset="0"/>
                <a:cs typeface="Times New Roman" pitchFamily="18" charset="0"/>
              </a:rPr>
              <a:t>Değerler Eğitiminde dikkat edilecek hususlar</a:t>
            </a:r>
          </a:p>
          <a:p>
            <a:r>
              <a:rPr lang="tr-TR" sz="2500" b="1" dirty="0" smtClean="0">
                <a:latin typeface="Times New Roman" pitchFamily="18" charset="0"/>
                <a:cs typeface="Times New Roman" pitchFamily="18" charset="0"/>
              </a:rPr>
              <a:t>Okulda yapılabilecek etkinlikler</a:t>
            </a:r>
          </a:p>
          <a:p>
            <a:endParaRPr lang="tr-TR" sz="2500" b="1" dirty="0" smtClean="0">
              <a:latin typeface="Times New Roman" pitchFamily="18" charset="0"/>
              <a:cs typeface="Times New Roman" pitchFamily="18" charset="0"/>
            </a:endParaRPr>
          </a:p>
          <a:p>
            <a:endParaRPr lang="tr-TR" sz="2500" b="1" dirty="0" smtClean="0">
              <a:latin typeface="Times New Roman" pitchFamily="18" charset="0"/>
              <a:cs typeface="Times New Roman" pitchFamily="18" charset="0"/>
            </a:endParaRPr>
          </a:p>
          <a:p>
            <a:endParaRPr lang="tr-TR" sz="2500" b="1" dirty="0">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endParaRPr lang="tr-TR"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arn(outHorizontal)">
                                      <p:cBhvr>
                                        <p:cTn id="7" dur="500"/>
                                        <p:tgtEl>
                                          <p:spTgt spid="6146"/>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anim calcmode="lin" valueType="num">
                                      <p:cBhvr additive="base">
                                        <p:cTn id="11" dur="500" fill="hold"/>
                                        <p:tgtEl>
                                          <p:spTgt spid="6147">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6147">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6147">
                                            <p:txEl>
                                              <p:pRg st="1" end="1"/>
                                            </p:txEl>
                                          </p:spTgt>
                                        </p:tgtEl>
                                        <p:attrNameLst>
                                          <p:attrName>style.visibility</p:attrName>
                                        </p:attrNameLst>
                                      </p:cBhvr>
                                      <p:to>
                                        <p:strVal val="visible"/>
                                      </p:to>
                                    </p:set>
                                    <p:anim calcmode="lin" valueType="num">
                                      <p:cBhvr additive="base">
                                        <p:cTn id="16" dur="500" fill="hold"/>
                                        <p:tgtEl>
                                          <p:spTgt spid="6147">
                                            <p:txEl>
                                              <p:pRg st="1" end="1"/>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6147">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2" fill="hold" grpId="0" nodeType="afterEffect">
                                  <p:stCondLst>
                                    <p:cond delay="0"/>
                                  </p:stCondLst>
                                  <p:childTnLst>
                                    <p:set>
                                      <p:cBhvr>
                                        <p:cTn id="20" dur="1" fill="hold">
                                          <p:stCondLst>
                                            <p:cond delay="0"/>
                                          </p:stCondLst>
                                        </p:cTn>
                                        <p:tgtEl>
                                          <p:spTgt spid="6147">
                                            <p:txEl>
                                              <p:pRg st="2" end="2"/>
                                            </p:txEl>
                                          </p:spTgt>
                                        </p:tgtEl>
                                        <p:attrNameLst>
                                          <p:attrName>style.visibility</p:attrName>
                                        </p:attrNameLst>
                                      </p:cBhvr>
                                      <p:to>
                                        <p:strVal val="visible"/>
                                      </p:to>
                                    </p:set>
                                    <p:anim calcmode="lin" valueType="num">
                                      <p:cBhvr additive="base">
                                        <p:cTn id="21" dur="500" fill="hold"/>
                                        <p:tgtEl>
                                          <p:spTgt spid="6147">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6147">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grpId="0" nodeType="afterEffect">
                                  <p:stCondLst>
                                    <p:cond delay="0"/>
                                  </p:stCondLst>
                                  <p:childTnLst>
                                    <p:set>
                                      <p:cBhvr>
                                        <p:cTn id="25" dur="1" fill="hold">
                                          <p:stCondLst>
                                            <p:cond delay="0"/>
                                          </p:stCondLst>
                                        </p:cTn>
                                        <p:tgtEl>
                                          <p:spTgt spid="6147">
                                            <p:txEl>
                                              <p:pRg st="3" end="3"/>
                                            </p:txEl>
                                          </p:spTgt>
                                        </p:tgtEl>
                                        <p:attrNameLst>
                                          <p:attrName>style.visibility</p:attrName>
                                        </p:attrNameLst>
                                      </p:cBhvr>
                                      <p:to>
                                        <p:strVal val="visible"/>
                                      </p:to>
                                    </p:set>
                                    <p:anim calcmode="lin" valueType="num">
                                      <p:cBhvr additive="base">
                                        <p:cTn id="26" dur="500" fill="hold"/>
                                        <p:tgtEl>
                                          <p:spTgt spid="6147">
                                            <p:txEl>
                                              <p:pRg st="3" end="3"/>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6147">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grpId="0" nodeType="afterEffect">
                                  <p:stCondLst>
                                    <p:cond delay="0"/>
                                  </p:stCondLst>
                                  <p:childTnLst>
                                    <p:set>
                                      <p:cBhvr>
                                        <p:cTn id="30" dur="1" fill="hold">
                                          <p:stCondLst>
                                            <p:cond delay="0"/>
                                          </p:stCondLst>
                                        </p:cTn>
                                        <p:tgtEl>
                                          <p:spTgt spid="6147">
                                            <p:txEl>
                                              <p:pRg st="4" end="4"/>
                                            </p:txEl>
                                          </p:spTgt>
                                        </p:tgtEl>
                                        <p:attrNameLst>
                                          <p:attrName>style.visibility</p:attrName>
                                        </p:attrNameLst>
                                      </p:cBhvr>
                                      <p:to>
                                        <p:strVal val="visible"/>
                                      </p:to>
                                    </p:set>
                                    <p:anim calcmode="lin" valueType="num">
                                      <p:cBhvr additive="base">
                                        <p:cTn id="31" dur="500" fill="hold"/>
                                        <p:tgtEl>
                                          <p:spTgt spid="614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147">
                                            <p:txEl>
                                              <p:pRg st="4" end="4"/>
                                            </p:txEl>
                                          </p:spTgt>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2" fill="hold" grpId="0" nodeType="afterEffect">
                                  <p:stCondLst>
                                    <p:cond delay="0"/>
                                  </p:stCondLst>
                                  <p:childTnLst>
                                    <p:set>
                                      <p:cBhvr>
                                        <p:cTn id="35" dur="1" fill="hold">
                                          <p:stCondLst>
                                            <p:cond delay="0"/>
                                          </p:stCondLst>
                                        </p:cTn>
                                        <p:tgtEl>
                                          <p:spTgt spid="6147">
                                            <p:txEl>
                                              <p:pRg st="5" end="5"/>
                                            </p:txEl>
                                          </p:spTgt>
                                        </p:tgtEl>
                                        <p:attrNameLst>
                                          <p:attrName>style.visibility</p:attrName>
                                        </p:attrNameLst>
                                      </p:cBhvr>
                                      <p:to>
                                        <p:strVal val="visible"/>
                                      </p:to>
                                    </p:set>
                                    <p:anim calcmode="lin" valueType="num">
                                      <p:cBhvr additive="base">
                                        <p:cTn id="36" dur="500" fill="hold"/>
                                        <p:tgtEl>
                                          <p:spTgt spid="6147">
                                            <p:txEl>
                                              <p:pRg st="5" end="5"/>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6147">
                                            <p:txEl>
                                              <p:pRg st="5" end="5"/>
                                            </p:txEl>
                                          </p:spTgt>
                                        </p:tgtEl>
                                        <p:attrNameLst>
                                          <p:attrName>ppt_y</p:attrName>
                                        </p:attrNameLst>
                                      </p:cBhvr>
                                      <p:tavLst>
                                        <p:tav tm="0">
                                          <p:val>
                                            <p:strVal val="#ppt_y"/>
                                          </p:val>
                                        </p:tav>
                                        <p:tav tm="100000">
                                          <p:val>
                                            <p:strVal val="#ppt_y"/>
                                          </p:val>
                                        </p:tav>
                                      </p:tavLst>
                                    </p:anim>
                                  </p:childTnLst>
                                </p:cTn>
                              </p:par>
                            </p:childTnLst>
                          </p:cTn>
                        </p:par>
                        <p:par>
                          <p:cTn id="38" fill="hold">
                            <p:stCondLst>
                              <p:cond delay="3500"/>
                            </p:stCondLst>
                            <p:childTnLst>
                              <p:par>
                                <p:cTn id="39" presetID="2" presetClass="entr" presetSubtype="2" fill="hold" grpId="0" nodeType="afterEffect">
                                  <p:stCondLst>
                                    <p:cond delay="0"/>
                                  </p:stCondLst>
                                  <p:childTnLst>
                                    <p:set>
                                      <p:cBhvr>
                                        <p:cTn id="40" dur="1" fill="hold">
                                          <p:stCondLst>
                                            <p:cond delay="0"/>
                                          </p:stCondLst>
                                        </p:cTn>
                                        <p:tgtEl>
                                          <p:spTgt spid="6147">
                                            <p:txEl>
                                              <p:pRg st="6" end="6"/>
                                            </p:txEl>
                                          </p:spTgt>
                                        </p:tgtEl>
                                        <p:attrNameLst>
                                          <p:attrName>style.visibility</p:attrName>
                                        </p:attrNameLst>
                                      </p:cBhvr>
                                      <p:to>
                                        <p:strVal val="visible"/>
                                      </p:to>
                                    </p:set>
                                    <p:anim calcmode="lin" valueType="num">
                                      <p:cBhvr additive="base">
                                        <p:cTn id="41" dur="500" fill="hold"/>
                                        <p:tgtEl>
                                          <p:spTgt spid="6147">
                                            <p:txEl>
                                              <p:pRg st="6" end="6"/>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6147">
                                            <p:txEl>
                                              <p:pRg st="6" end="6"/>
                                            </p:txEl>
                                          </p:spTgt>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2" presetClass="entr" presetSubtype="2" fill="hold" grpId="0" nodeType="afterEffect">
                                  <p:stCondLst>
                                    <p:cond delay="0"/>
                                  </p:stCondLst>
                                  <p:childTnLst>
                                    <p:set>
                                      <p:cBhvr>
                                        <p:cTn id="45" dur="1" fill="hold">
                                          <p:stCondLst>
                                            <p:cond delay="0"/>
                                          </p:stCondLst>
                                        </p:cTn>
                                        <p:tgtEl>
                                          <p:spTgt spid="6147">
                                            <p:txEl>
                                              <p:pRg st="7" end="7"/>
                                            </p:txEl>
                                          </p:spTgt>
                                        </p:tgtEl>
                                        <p:attrNameLst>
                                          <p:attrName>style.visibility</p:attrName>
                                        </p:attrNameLst>
                                      </p:cBhvr>
                                      <p:to>
                                        <p:strVal val="visible"/>
                                      </p:to>
                                    </p:set>
                                    <p:anim calcmode="lin" valueType="num">
                                      <p:cBhvr additive="base">
                                        <p:cTn id="46" dur="500" fill="hold"/>
                                        <p:tgtEl>
                                          <p:spTgt spid="6147">
                                            <p:txEl>
                                              <p:pRg st="7" end="7"/>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6147">
                                            <p:txEl>
                                              <p:pRg st="7" end="7"/>
                                            </p:txEl>
                                          </p:spTgt>
                                        </p:tgtEl>
                                        <p:attrNameLst>
                                          <p:attrName>ppt_y</p:attrName>
                                        </p:attrNameLst>
                                      </p:cBhvr>
                                      <p:tavLst>
                                        <p:tav tm="0">
                                          <p:val>
                                            <p:strVal val="#ppt_y"/>
                                          </p:val>
                                        </p:tav>
                                        <p:tav tm="100000">
                                          <p:val>
                                            <p:strVal val="#ppt_y"/>
                                          </p:val>
                                        </p:tav>
                                      </p:tavLst>
                                    </p:anim>
                                  </p:childTnLst>
                                </p:cTn>
                              </p:par>
                            </p:childTnLst>
                          </p:cTn>
                        </p:par>
                        <p:par>
                          <p:cTn id="48" fill="hold">
                            <p:stCondLst>
                              <p:cond delay="4500"/>
                            </p:stCondLst>
                            <p:childTnLst>
                              <p:par>
                                <p:cTn id="49" presetID="2" presetClass="entr" presetSubtype="2" fill="hold" grpId="0" nodeType="afterEffect">
                                  <p:stCondLst>
                                    <p:cond delay="0"/>
                                  </p:stCondLst>
                                  <p:childTnLst>
                                    <p:set>
                                      <p:cBhvr>
                                        <p:cTn id="50" dur="1" fill="hold">
                                          <p:stCondLst>
                                            <p:cond delay="0"/>
                                          </p:stCondLst>
                                        </p:cTn>
                                        <p:tgtEl>
                                          <p:spTgt spid="6147">
                                            <p:txEl>
                                              <p:pRg st="8" end="8"/>
                                            </p:txEl>
                                          </p:spTgt>
                                        </p:tgtEl>
                                        <p:attrNameLst>
                                          <p:attrName>style.visibility</p:attrName>
                                        </p:attrNameLst>
                                      </p:cBhvr>
                                      <p:to>
                                        <p:strVal val="visible"/>
                                      </p:to>
                                    </p:set>
                                    <p:anim calcmode="lin" valueType="num">
                                      <p:cBhvr additive="base">
                                        <p:cTn id="51" dur="500" fill="hold"/>
                                        <p:tgtEl>
                                          <p:spTgt spid="6147">
                                            <p:txEl>
                                              <p:pRg st="8" end="8"/>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6147">
                                            <p:txEl>
                                              <p:pRg st="8" end="8"/>
                                            </p:txEl>
                                          </p:spTgt>
                                        </p:tgtEl>
                                        <p:attrNameLst>
                                          <p:attrName>ppt_y</p:attrName>
                                        </p:attrNameLst>
                                      </p:cBhvr>
                                      <p:tavLst>
                                        <p:tav tm="0">
                                          <p:val>
                                            <p:strVal val="#ppt_y"/>
                                          </p:val>
                                        </p:tav>
                                        <p:tav tm="100000">
                                          <p:val>
                                            <p:strVal val="#ppt_y"/>
                                          </p:val>
                                        </p:tav>
                                      </p:tavLst>
                                    </p:anim>
                                  </p:childTnLst>
                                </p:cTn>
                              </p:par>
                            </p:childTnLst>
                          </p:cTn>
                        </p:par>
                        <p:par>
                          <p:cTn id="53" fill="hold">
                            <p:stCondLst>
                              <p:cond delay="5000"/>
                            </p:stCondLst>
                            <p:childTnLst>
                              <p:par>
                                <p:cTn id="54" presetID="2" presetClass="entr" presetSubtype="2" fill="hold" grpId="0" nodeType="afterEffect">
                                  <p:stCondLst>
                                    <p:cond delay="0"/>
                                  </p:stCondLst>
                                  <p:childTnLst>
                                    <p:set>
                                      <p:cBhvr>
                                        <p:cTn id="55" dur="1" fill="hold">
                                          <p:stCondLst>
                                            <p:cond delay="0"/>
                                          </p:stCondLst>
                                        </p:cTn>
                                        <p:tgtEl>
                                          <p:spTgt spid="6147">
                                            <p:txEl>
                                              <p:pRg st="9" end="9"/>
                                            </p:txEl>
                                          </p:spTgt>
                                        </p:tgtEl>
                                        <p:attrNameLst>
                                          <p:attrName>style.visibility</p:attrName>
                                        </p:attrNameLst>
                                      </p:cBhvr>
                                      <p:to>
                                        <p:strVal val="visible"/>
                                      </p:to>
                                    </p:set>
                                    <p:anim calcmode="lin" valueType="num">
                                      <p:cBhvr additive="base">
                                        <p:cTn id="56" dur="500" fill="hold"/>
                                        <p:tgtEl>
                                          <p:spTgt spid="6147">
                                            <p:txEl>
                                              <p:pRg st="9" end="9"/>
                                            </p:txEl>
                                          </p:spTgt>
                                        </p:tgtEl>
                                        <p:attrNameLst>
                                          <p:attrName>ppt_x</p:attrName>
                                        </p:attrNameLst>
                                      </p:cBhvr>
                                      <p:tavLst>
                                        <p:tav tm="0">
                                          <p:val>
                                            <p:strVal val="1+#ppt_w/2"/>
                                          </p:val>
                                        </p:tav>
                                        <p:tav tm="100000">
                                          <p:val>
                                            <p:strVal val="#ppt_x"/>
                                          </p:val>
                                        </p:tav>
                                      </p:tavLst>
                                    </p:anim>
                                    <p:anim calcmode="lin" valueType="num">
                                      <p:cBhvr additive="base">
                                        <p:cTn id="57" dur="500" fill="hold"/>
                                        <p:tgtEl>
                                          <p:spTgt spid="6147">
                                            <p:txEl>
                                              <p:pRg st="9" end="9"/>
                                            </p:txEl>
                                          </p:spTgt>
                                        </p:tgtEl>
                                        <p:attrNameLst>
                                          <p:attrName>ppt_y</p:attrName>
                                        </p:attrNameLst>
                                      </p:cBhvr>
                                      <p:tavLst>
                                        <p:tav tm="0">
                                          <p:val>
                                            <p:strVal val="#ppt_y"/>
                                          </p:val>
                                        </p:tav>
                                        <p:tav tm="100000">
                                          <p:val>
                                            <p:strVal val="#ppt_y"/>
                                          </p:val>
                                        </p:tav>
                                      </p:tavLst>
                                    </p:anim>
                                  </p:childTnLst>
                                </p:cTn>
                              </p:par>
                            </p:childTnLst>
                          </p:cTn>
                        </p:par>
                        <p:par>
                          <p:cTn id="58" fill="hold">
                            <p:stCondLst>
                              <p:cond delay="5500"/>
                            </p:stCondLst>
                            <p:childTnLst>
                              <p:par>
                                <p:cTn id="59" presetID="2" presetClass="entr" presetSubtype="2" fill="hold" grpId="0" nodeType="afterEffect">
                                  <p:stCondLst>
                                    <p:cond delay="0"/>
                                  </p:stCondLst>
                                  <p:childTnLst>
                                    <p:set>
                                      <p:cBhvr>
                                        <p:cTn id="60" dur="1" fill="hold">
                                          <p:stCondLst>
                                            <p:cond delay="0"/>
                                          </p:stCondLst>
                                        </p:cTn>
                                        <p:tgtEl>
                                          <p:spTgt spid="6147">
                                            <p:txEl>
                                              <p:pRg st="10" end="10"/>
                                            </p:txEl>
                                          </p:spTgt>
                                        </p:tgtEl>
                                        <p:attrNameLst>
                                          <p:attrName>style.visibility</p:attrName>
                                        </p:attrNameLst>
                                      </p:cBhvr>
                                      <p:to>
                                        <p:strVal val="visible"/>
                                      </p:to>
                                    </p:set>
                                    <p:anim calcmode="lin" valueType="num">
                                      <p:cBhvr additive="base">
                                        <p:cTn id="61" dur="500" fill="hold"/>
                                        <p:tgtEl>
                                          <p:spTgt spid="6147">
                                            <p:txEl>
                                              <p:pRg st="10" end="10"/>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614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autoUpdateAnimBg="0"/>
      <p:bldP spid="6147"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71604" y="571480"/>
            <a:ext cx="5553084" cy="838200"/>
          </a:xfrm>
        </p:spPr>
        <p:txBody>
          <a:bodyPr>
            <a:normAutofit fontScale="90000"/>
          </a:bodyPr>
          <a:lstStyle/>
          <a:p>
            <a:pPr eaLnBrk="1" fontAlgn="auto" hangingPunct="1">
              <a:spcAft>
                <a:spcPts val="0"/>
              </a:spcAft>
              <a:defRPr/>
            </a:pPr>
            <a:r>
              <a:rPr lang="tr-TR" b="1" dirty="0" smtClean="0">
                <a:solidFill>
                  <a:srgbClr val="C00000"/>
                </a:solidFill>
                <a:latin typeface="Comic Sans MS" pitchFamily="66" charset="0"/>
              </a:rPr>
              <a:t>DEĞERLER EĞİTİMİ</a:t>
            </a:r>
            <a:endParaRPr lang="tr-TR" b="1" dirty="0">
              <a:solidFill>
                <a:srgbClr val="C00000"/>
              </a:solidFill>
              <a:latin typeface="Comic Sans MS" pitchFamily="66" charset="0"/>
            </a:endParaRPr>
          </a:p>
        </p:txBody>
      </p:sp>
      <p:sp>
        <p:nvSpPr>
          <p:cNvPr id="3" name="2 İçerik Yer Tutucusu"/>
          <p:cNvSpPr>
            <a:spLocks noGrp="1"/>
          </p:cNvSpPr>
          <p:nvPr>
            <p:ph idx="1"/>
          </p:nvPr>
        </p:nvSpPr>
        <p:spPr/>
        <p:txBody>
          <a:bodyPr>
            <a:normAutofit fontScale="92500" lnSpcReduction="20000"/>
          </a:bodyPr>
          <a:lstStyle/>
          <a:p>
            <a:pPr eaLnBrk="1" fontAlgn="auto" hangingPunct="1">
              <a:spcAft>
                <a:spcPts val="0"/>
              </a:spcAft>
              <a:buNone/>
              <a:defRPr/>
            </a:pPr>
            <a:r>
              <a:rPr lang="tr-TR" b="1" dirty="0" smtClean="0">
                <a:solidFill>
                  <a:schemeClr val="tx1"/>
                </a:solidFill>
                <a:latin typeface="Comic Sans MS" pitchFamily="66" charset="0"/>
              </a:rPr>
              <a:t>		Birey</a:t>
            </a:r>
            <a:r>
              <a:rPr lang="tr-TR" b="1" dirty="0">
                <a:solidFill>
                  <a:schemeClr val="tx1"/>
                </a:solidFill>
                <a:latin typeface="Comic Sans MS" pitchFamily="66" charset="0"/>
              </a:rPr>
              <a:t>, ileriki </a:t>
            </a:r>
            <a:r>
              <a:rPr lang="tr-TR" b="1" dirty="0" smtClean="0">
                <a:solidFill>
                  <a:schemeClr val="tx1"/>
                </a:solidFill>
                <a:latin typeface="Comic Sans MS" pitchFamily="66" charset="0"/>
              </a:rPr>
              <a:t>dönemlerde; </a:t>
            </a:r>
            <a:r>
              <a:rPr lang="tr-TR" b="1" dirty="0">
                <a:solidFill>
                  <a:schemeClr val="tx1"/>
                </a:solidFill>
                <a:latin typeface="Comic Sans MS" pitchFamily="66" charset="0"/>
              </a:rPr>
              <a:t>kişiliğini, bakış açısını, davranışlarının yönünü belirleyecek, onun tanınmasında temel ölçütler olarak işlev görecek değerleri yaşarken kazanır. Bu yüzden bireyin belirli değerlerin farkına varması, yeni değerler üretmesi, benimsemesi ve kişiliğine mâl ederek davranışları ile sergilemesi başlı başına bir eğitim sorunudur.  Buna kısaca değerler eğitimi </a:t>
            </a:r>
            <a:r>
              <a:rPr lang="tr-TR" b="1" dirty="0" smtClean="0">
                <a:solidFill>
                  <a:schemeClr val="tx1"/>
                </a:solidFill>
                <a:latin typeface="Comic Sans MS" pitchFamily="66" charset="0"/>
              </a:rPr>
              <a:t>denir. </a:t>
            </a:r>
            <a:endParaRPr lang="tr-TR" b="1" dirty="0">
              <a:solidFill>
                <a:schemeClr val="tx1"/>
              </a:solidFill>
              <a:latin typeface="Comic Sans MS"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28662" y="500042"/>
            <a:ext cx="7072362" cy="838200"/>
          </a:xfrm>
        </p:spPr>
        <p:txBody>
          <a:bodyPr>
            <a:normAutofit fontScale="90000"/>
          </a:bodyPr>
          <a:lstStyle/>
          <a:p>
            <a:pPr eaLnBrk="1" fontAlgn="auto" hangingPunct="1">
              <a:spcAft>
                <a:spcPts val="0"/>
              </a:spcAft>
              <a:defRPr/>
            </a:pPr>
            <a:r>
              <a:rPr lang="tr-TR" b="1" dirty="0" smtClean="0">
                <a:solidFill>
                  <a:srgbClr val="C00000"/>
                </a:solidFill>
                <a:latin typeface="Comic Sans MS" pitchFamily="66" charset="0"/>
              </a:rPr>
              <a:t>DEĞER EĞİTİMİNDE OKUL</a:t>
            </a:r>
            <a:endParaRPr lang="tr-TR" b="1" dirty="0">
              <a:solidFill>
                <a:srgbClr val="C00000"/>
              </a:solidFill>
              <a:latin typeface="Comic Sans MS" pitchFamily="66" charset="0"/>
            </a:endParaRPr>
          </a:p>
        </p:txBody>
      </p:sp>
      <p:sp>
        <p:nvSpPr>
          <p:cNvPr id="3" name="2 İçerik Yer Tutucusu"/>
          <p:cNvSpPr>
            <a:spLocks noGrp="1"/>
          </p:cNvSpPr>
          <p:nvPr>
            <p:ph idx="1"/>
          </p:nvPr>
        </p:nvSpPr>
        <p:spPr>
          <a:xfrm>
            <a:off x="0" y="1571612"/>
            <a:ext cx="8686800" cy="4525962"/>
          </a:xfrm>
        </p:spPr>
        <p:txBody>
          <a:bodyPr>
            <a:normAutofit fontScale="92500" lnSpcReduction="10000"/>
          </a:bodyPr>
          <a:lstStyle/>
          <a:p>
            <a:pPr algn="ctr" eaLnBrk="1" fontAlgn="auto" hangingPunct="1">
              <a:spcAft>
                <a:spcPts val="0"/>
              </a:spcAft>
              <a:buNone/>
              <a:defRPr/>
            </a:pPr>
            <a:r>
              <a:rPr lang="tr-TR" b="1" dirty="0" smtClean="0">
                <a:solidFill>
                  <a:schemeClr val="tx1"/>
                </a:solidFill>
                <a:latin typeface="Comic Sans MS" pitchFamily="66" charset="0"/>
              </a:rPr>
              <a:t>		Okullar </a:t>
            </a:r>
            <a:r>
              <a:rPr lang="tr-TR" b="1" dirty="0">
                <a:solidFill>
                  <a:schemeClr val="tx1"/>
                </a:solidFill>
                <a:latin typeface="Comic Sans MS" pitchFamily="66" charset="0"/>
              </a:rPr>
              <a:t>sadece akademik </a:t>
            </a:r>
            <a:r>
              <a:rPr lang="tr-TR" b="1" dirty="0" smtClean="0">
                <a:solidFill>
                  <a:schemeClr val="tx1"/>
                </a:solidFill>
                <a:latin typeface="Comic Sans MS" pitchFamily="66" charset="0"/>
              </a:rPr>
              <a:t>açıdan başarılı bireylerin yetiştirildiği </a:t>
            </a:r>
            <a:r>
              <a:rPr lang="tr-TR" b="1" dirty="0">
                <a:solidFill>
                  <a:schemeClr val="tx1"/>
                </a:solidFill>
                <a:latin typeface="Comic Sans MS" pitchFamily="66" charset="0"/>
              </a:rPr>
              <a:t>kurumlar </a:t>
            </a:r>
            <a:r>
              <a:rPr lang="tr-TR" b="1" dirty="0" smtClean="0">
                <a:solidFill>
                  <a:schemeClr val="tx1"/>
                </a:solidFill>
                <a:latin typeface="Comic Sans MS" pitchFamily="66" charset="0"/>
              </a:rPr>
              <a:t>olarak düşünülemezler</a:t>
            </a:r>
            <a:r>
              <a:rPr lang="tr-TR" b="1" dirty="0">
                <a:solidFill>
                  <a:schemeClr val="tx1"/>
                </a:solidFill>
                <a:latin typeface="Comic Sans MS" pitchFamily="66" charset="0"/>
              </a:rPr>
              <a:t>. Temel insani </a:t>
            </a:r>
            <a:r>
              <a:rPr lang="tr-TR" b="1" dirty="0" smtClean="0">
                <a:solidFill>
                  <a:schemeClr val="tx1"/>
                </a:solidFill>
                <a:latin typeface="Comic Sans MS" pitchFamily="66" charset="0"/>
              </a:rPr>
              <a:t>değerleri benimsemiş </a:t>
            </a:r>
            <a:r>
              <a:rPr lang="tr-TR" b="1" dirty="0">
                <a:solidFill>
                  <a:schemeClr val="tx1"/>
                </a:solidFill>
                <a:latin typeface="Comic Sans MS" pitchFamily="66" charset="0"/>
              </a:rPr>
              <a:t>bireyler </a:t>
            </a:r>
            <a:r>
              <a:rPr lang="tr-TR" b="1" dirty="0" smtClean="0">
                <a:solidFill>
                  <a:schemeClr val="tx1"/>
                </a:solidFill>
                <a:latin typeface="Comic Sans MS" pitchFamily="66" charset="0"/>
              </a:rPr>
              <a:t>yetiştirmek </a:t>
            </a:r>
            <a:r>
              <a:rPr lang="tr-TR" b="1" dirty="0">
                <a:solidFill>
                  <a:schemeClr val="tx1"/>
                </a:solidFill>
                <a:latin typeface="Comic Sans MS" pitchFamily="66" charset="0"/>
              </a:rPr>
              <a:t>de okulun </a:t>
            </a:r>
            <a:r>
              <a:rPr lang="tr-TR" b="1" dirty="0" smtClean="0">
                <a:solidFill>
                  <a:schemeClr val="tx1"/>
                </a:solidFill>
                <a:latin typeface="Comic Sans MS" pitchFamily="66" charset="0"/>
              </a:rPr>
              <a:t>temel misyonu arasındadır</a:t>
            </a:r>
            <a:r>
              <a:rPr lang="tr-TR" b="1" dirty="0">
                <a:solidFill>
                  <a:schemeClr val="tx1"/>
                </a:solidFill>
                <a:latin typeface="Comic Sans MS" pitchFamily="66" charset="0"/>
              </a:rPr>
              <a:t>. </a:t>
            </a:r>
            <a:r>
              <a:rPr lang="tr-TR" b="1" dirty="0" smtClean="0">
                <a:solidFill>
                  <a:schemeClr val="tx1"/>
                </a:solidFill>
                <a:latin typeface="Comic Sans MS" pitchFamily="66" charset="0"/>
              </a:rPr>
              <a:t>Çağın getirdiği </a:t>
            </a:r>
            <a:r>
              <a:rPr lang="tr-TR" b="1" dirty="0">
                <a:solidFill>
                  <a:schemeClr val="tx1"/>
                </a:solidFill>
                <a:latin typeface="Comic Sans MS" pitchFamily="66" charset="0"/>
              </a:rPr>
              <a:t>olumsuz durumlar </a:t>
            </a:r>
            <a:r>
              <a:rPr lang="tr-TR" b="1" dirty="0" smtClean="0">
                <a:solidFill>
                  <a:schemeClr val="tx1"/>
                </a:solidFill>
                <a:latin typeface="Comic Sans MS" pitchFamily="66" charset="0"/>
              </a:rPr>
              <a:t>karşısında</a:t>
            </a:r>
            <a:r>
              <a:rPr lang="tr-TR" b="1" dirty="0">
                <a:solidFill>
                  <a:schemeClr val="tx1"/>
                </a:solidFill>
                <a:latin typeface="Comic Sans MS" pitchFamily="66" charset="0"/>
              </a:rPr>
              <a:t>, </a:t>
            </a:r>
            <a:r>
              <a:rPr lang="tr-TR" b="1" dirty="0" smtClean="0">
                <a:solidFill>
                  <a:schemeClr val="tx1"/>
                </a:solidFill>
                <a:latin typeface="Comic Sans MS" pitchFamily="66" charset="0"/>
              </a:rPr>
              <a:t>okullar öğrencilerine </a:t>
            </a:r>
            <a:r>
              <a:rPr lang="tr-TR" b="1" dirty="0">
                <a:solidFill>
                  <a:schemeClr val="tx1"/>
                </a:solidFill>
                <a:latin typeface="Comic Sans MS" pitchFamily="66" charset="0"/>
              </a:rPr>
              <a:t>“iyi” tercihler yapabilmek için seçenekler gösterebilmeli ve </a:t>
            </a:r>
            <a:r>
              <a:rPr lang="tr-TR" b="1" dirty="0" smtClean="0">
                <a:solidFill>
                  <a:schemeClr val="tx1"/>
                </a:solidFill>
                <a:latin typeface="Comic Sans MS" pitchFamily="66" charset="0"/>
              </a:rPr>
              <a:t>aynı zamanda bu tercihleri </a:t>
            </a:r>
            <a:r>
              <a:rPr lang="tr-TR" b="1" dirty="0">
                <a:solidFill>
                  <a:schemeClr val="tx1"/>
                </a:solidFill>
                <a:latin typeface="Comic Sans MS" pitchFamily="66" charset="0"/>
              </a:rPr>
              <a:t>yapabilme stratejilerini sunabilmelidirler.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ctrTitle"/>
          </p:nvPr>
        </p:nvSpPr>
        <p:spPr>
          <a:xfrm>
            <a:off x="2643174" y="1071546"/>
            <a:ext cx="5886464" cy="1500197"/>
          </a:xfrm>
        </p:spPr>
        <p:txBody>
          <a:bodyPr/>
          <a:lstStyle/>
          <a:p>
            <a:pPr eaLnBrk="1" fontAlgn="auto" hangingPunct="1">
              <a:spcAft>
                <a:spcPts val="0"/>
              </a:spcAft>
              <a:defRPr/>
            </a:pPr>
            <a:r>
              <a:rPr lang="tr-TR" b="1" dirty="0" smtClean="0">
                <a:solidFill>
                  <a:srgbClr val="C00000"/>
                </a:solidFill>
                <a:latin typeface="Comic Sans MS" pitchFamily="66" charset="0"/>
              </a:rPr>
              <a:t>DEĞERLER EĞİTİMİ NASIL OLMALI?</a:t>
            </a:r>
            <a:endParaRPr lang="tr-TR" b="1" dirty="0">
              <a:solidFill>
                <a:srgbClr val="C00000"/>
              </a:solidFill>
              <a:latin typeface="Comic Sans MS" pitchFamily="66" charset="0"/>
            </a:endParaRPr>
          </a:p>
        </p:txBody>
      </p:sp>
      <p:sp>
        <p:nvSpPr>
          <p:cNvPr id="3" name="2 İçerik Yer Tutucusu"/>
          <p:cNvSpPr>
            <a:spLocks noGrp="1"/>
          </p:cNvSpPr>
          <p:nvPr>
            <p:ph type="subTitle" idx="1"/>
          </p:nvPr>
        </p:nvSpPr>
        <p:spPr>
          <a:xfrm>
            <a:off x="357158" y="2571744"/>
            <a:ext cx="8429625" cy="3286148"/>
          </a:xfrm>
        </p:spPr>
        <p:txBody>
          <a:bodyPr>
            <a:normAutofit fontScale="77500" lnSpcReduction="20000"/>
          </a:bodyPr>
          <a:lstStyle/>
          <a:p>
            <a:pPr eaLnBrk="1" fontAlgn="auto" hangingPunct="1">
              <a:spcAft>
                <a:spcPts val="0"/>
              </a:spcAft>
              <a:defRPr/>
            </a:pPr>
            <a:endParaRPr lang="tr-TR" sz="2800" b="1" dirty="0" smtClean="0"/>
          </a:p>
          <a:p>
            <a:pPr algn="l" eaLnBrk="1" fontAlgn="auto" hangingPunct="1">
              <a:spcAft>
                <a:spcPts val="0"/>
              </a:spcAft>
              <a:defRPr/>
            </a:pPr>
            <a:r>
              <a:rPr lang="tr-TR" sz="2800" b="1" dirty="0" smtClean="0">
                <a:solidFill>
                  <a:schemeClr val="tx1"/>
                </a:solidFill>
              </a:rPr>
              <a:t>            </a:t>
            </a:r>
            <a:r>
              <a:rPr lang="tr-TR" sz="4100" b="1" dirty="0" smtClean="0">
                <a:solidFill>
                  <a:schemeClr val="tx1"/>
                </a:solidFill>
                <a:latin typeface="Comic Sans MS" pitchFamily="66" charset="0"/>
              </a:rPr>
              <a:t>Değerler eğitimi kalbe, zekâya ve iradeye hitap etmeli ve amacı iyiliği sevdirmek, tanıtmak, istetmek olmalıdır. Değerler eğitimi önce çocuğun ve gencin duyarlılığına hitap etmelidir. Değerler eğitimi, irade üzerinde de etki yapmalıdır. </a:t>
            </a:r>
          </a:p>
        </p:txBody>
      </p:sp>
      <p:pic>
        <p:nvPicPr>
          <p:cNvPr id="27651" name="Picture 7" descr="kids-soccerec"/>
          <p:cNvPicPr>
            <a:picLocks noChangeAspect="1" noChangeArrowheads="1"/>
          </p:cNvPicPr>
          <p:nvPr/>
        </p:nvPicPr>
        <p:blipFill>
          <a:blip r:embed="rId2" cstate="print"/>
          <a:srcRect/>
          <a:stretch>
            <a:fillRect/>
          </a:stretch>
        </p:blipFill>
        <p:spPr bwMode="auto">
          <a:xfrm>
            <a:off x="142844" y="928670"/>
            <a:ext cx="2233612" cy="1536700"/>
          </a:xfrm>
          <a:prstGeom prst="rect">
            <a:avLst/>
          </a:prstGeom>
          <a:noFill/>
          <a:ln w="9525">
            <a:noFill/>
            <a:miter lim="800000"/>
            <a:headEnd/>
            <a:tailEnd/>
          </a:ln>
        </p:spPr>
      </p:pic>
    </p:spTree>
  </p:cSld>
  <p:clrMapOvr>
    <a:masterClrMapping/>
  </p:clrMapOvr>
  <p:transition spd="slow">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Başlık"/>
          <p:cNvSpPr>
            <a:spLocks noGrp="1"/>
          </p:cNvSpPr>
          <p:nvPr>
            <p:ph type="title"/>
          </p:nvPr>
        </p:nvSpPr>
        <p:spPr>
          <a:xfrm>
            <a:off x="0" y="571480"/>
            <a:ext cx="9144000" cy="758825"/>
          </a:xfrm>
        </p:spPr>
        <p:txBody>
          <a:bodyPr>
            <a:noAutofit/>
          </a:bodyPr>
          <a:lstStyle/>
          <a:p>
            <a:pPr eaLnBrk="1" fontAlgn="auto" hangingPunct="1">
              <a:spcAft>
                <a:spcPts val="0"/>
              </a:spcAft>
              <a:defRPr/>
            </a:pPr>
            <a:r>
              <a:rPr lang="tr-TR" sz="3800" b="1" dirty="0" smtClean="0">
                <a:solidFill>
                  <a:srgbClr val="89006F"/>
                </a:solidFill>
              </a:rPr>
              <a:t>  </a:t>
            </a:r>
            <a:r>
              <a:rPr lang="tr-TR" sz="3800" b="1" dirty="0" smtClean="0">
                <a:solidFill>
                  <a:srgbClr val="89006F"/>
                </a:solidFill>
                <a:latin typeface="Comic Sans MS" pitchFamily="66" charset="0"/>
              </a:rPr>
              <a:t>TÜRK MİLLİ EĞİTİMİNİN AMAÇLARI</a:t>
            </a:r>
          </a:p>
        </p:txBody>
      </p:sp>
      <p:sp>
        <p:nvSpPr>
          <p:cNvPr id="38915" name="2 İçerik Yer Tutucusu"/>
          <p:cNvSpPr>
            <a:spLocks noGrp="1"/>
          </p:cNvSpPr>
          <p:nvPr>
            <p:ph idx="1"/>
          </p:nvPr>
        </p:nvSpPr>
        <p:spPr>
          <a:xfrm>
            <a:off x="2857488" y="1714488"/>
            <a:ext cx="5948375" cy="4973659"/>
          </a:xfrm>
        </p:spPr>
        <p:txBody>
          <a:bodyPr>
            <a:normAutofit lnSpcReduction="10000"/>
          </a:bodyPr>
          <a:lstStyle/>
          <a:p>
            <a:pPr marL="381000" indent="-381000" eaLnBrk="1" fontAlgn="auto" hangingPunct="1">
              <a:spcAft>
                <a:spcPts val="0"/>
              </a:spcAft>
              <a:buFont typeface="Georgia" pitchFamily="18" charset="0"/>
              <a:buNone/>
              <a:defRPr/>
            </a:pPr>
            <a:r>
              <a:rPr lang="tr-TR" sz="2800" b="1" dirty="0" smtClean="0">
                <a:latin typeface="Comic Sans MS" pitchFamily="66" charset="0"/>
              </a:rPr>
              <a:t>        Beden, zihin, ahlak, ruh ve duygu bakımlarından dengeli ve sağlıklı şekilde gelişmiş bir kişiliğe ve karaktere, hür ve bilimsel düşünme gücüne, geniş bir dünya görüşüne sahip, insan haklarına saygılı, kişilik ve teşebbüslere değer veren, topluma karşı sorumluluk duyan; yapıcı, yaratıcı ve verimli kişiler olarak yetiştirmek;</a:t>
            </a:r>
          </a:p>
          <a:p>
            <a:pPr marL="381000" indent="-381000" algn="just" eaLnBrk="1" fontAlgn="auto" hangingPunct="1">
              <a:lnSpc>
                <a:spcPct val="90000"/>
              </a:lnSpc>
              <a:spcAft>
                <a:spcPts val="0"/>
              </a:spcAft>
              <a:buFont typeface="Wingdings 2" pitchFamily="18" charset="2"/>
              <a:buNone/>
              <a:defRPr/>
            </a:pPr>
            <a:endParaRPr lang="tr-TR" sz="2800" b="1" dirty="0" smtClean="0"/>
          </a:p>
        </p:txBody>
      </p:sp>
      <p:pic>
        <p:nvPicPr>
          <p:cNvPr id="30723" name="Picture 1"/>
          <p:cNvPicPr>
            <a:picLocks noChangeAspect="1" noChangeArrowheads="1"/>
          </p:cNvPicPr>
          <p:nvPr/>
        </p:nvPicPr>
        <p:blipFill>
          <a:blip r:embed="rId2" cstate="print"/>
          <a:srcRect/>
          <a:stretch>
            <a:fillRect/>
          </a:stretch>
        </p:blipFill>
        <p:spPr bwMode="auto">
          <a:xfrm>
            <a:off x="285720" y="2500306"/>
            <a:ext cx="2438400" cy="1828800"/>
          </a:xfrm>
          <a:prstGeom prst="rect">
            <a:avLst/>
          </a:prstGeom>
          <a:noFill/>
          <a:ln w="9525">
            <a:noFill/>
            <a:round/>
            <a:headEnd/>
            <a:tailEnd/>
          </a:ln>
        </p:spPr>
      </p:pic>
    </p:spTree>
  </p:cSld>
  <p:clrMapOvr>
    <a:masterClrMapping/>
  </p:clrMapOvr>
  <p:transition spd="slow">
    <p:strip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idx="4294967295"/>
          </p:nvPr>
        </p:nvSpPr>
        <p:spPr>
          <a:xfrm>
            <a:off x="250825" y="404813"/>
            <a:ext cx="8534400" cy="758825"/>
          </a:xfrm>
        </p:spPr>
        <p:txBody>
          <a:bodyPr>
            <a:normAutofit fontScale="90000"/>
          </a:bodyPr>
          <a:lstStyle/>
          <a:p>
            <a:r>
              <a:rPr lang="tr-TR" sz="3200" b="1" dirty="0" smtClean="0">
                <a:solidFill>
                  <a:srgbClr val="C00000"/>
                </a:solidFill>
                <a:latin typeface="Comic Sans MS" pitchFamily="66" charset="0"/>
              </a:rPr>
              <a:t>Değer eğitiminde dikkat edeceğimiz hususlar</a:t>
            </a:r>
          </a:p>
        </p:txBody>
      </p:sp>
      <p:sp>
        <p:nvSpPr>
          <p:cNvPr id="90115" name="Rectangle 3"/>
          <p:cNvSpPr>
            <a:spLocks noGrp="1"/>
          </p:cNvSpPr>
          <p:nvPr>
            <p:ph type="body" idx="4294967295"/>
          </p:nvPr>
        </p:nvSpPr>
        <p:spPr/>
        <p:txBody>
          <a:bodyPr>
            <a:normAutofit lnSpcReduction="10000"/>
          </a:bodyPr>
          <a:lstStyle/>
          <a:p>
            <a:pPr>
              <a:lnSpc>
                <a:spcPct val="90000"/>
              </a:lnSpc>
              <a:buFont typeface="Wingdings 2" pitchFamily="18" charset="2"/>
              <a:buNone/>
            </a:pPr>
            <a:r>
              <a:rPr lang="tr-TR" b="1" dirty="0" smtClean="0">
                <a:solidFill>
                  <a:schemeClr val="accent2"/>
                </a:solidFill>
              </a:rPr>
              <a:t>1. </a:t>
            </a:r>
            <a:r>
              <a:rPr lang="tr-TR" sz="3200" b="1" dirty="0" smtClean="0">
                <a:latin typeface="Calibri" pitchFamily="34" charset="0"/>
              </a:rPr>
              <a:t>Herhangi bir değeri öğretmeye başlarken, önce o değer net bir şekilde tanımlanmalıdır. Söz konusu kavramla eş ve zıt anlamlı kelimeler üzerine konuşarak kavram netleştirilebilir. Öğrencilere iyi, kötü, görev, sorumluluk, sorumsuzluk, erdem hakkında açık ve tam bilgiler verip bunların fikirleri oluşturulmalıdır. Bununla beraber onlardaki değerlerin gerçeğini sahtesinden ayırt etme, gerçek değere sevgi ve bağlılık duyma yetenekleri de geliştirilmelidir.</a:t>
            </a:r>
          </a:p>
          <a:p>
            <a:pPr>
              <a:lnSpc>
                <a:spcPct val="90000"/>
              </a:lnSpc>
              <a:buFont typeface="Wingdings 2" pitchFamily="18" charset="2"/>
              <a:buNone/>
            </a:pPr>
            <a:endParaRPr lang="tr-TR"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p:cNvSpPr>
          <p:nvPr>
            <p:ph type="body" idx="4294967295"/>
          </p:nvPr>
        </p:nvSpPr>
        <p:spPr>
          <a:xfrm>
            <a:off x="500034" y="1357298"/>
            <a:ext cx="8229600" cy="4525963"/>
          </a:xfrm>
        </p:spPr>
        <p:txBody>
          <a:bodyPr/>
          <a:lstStyle/>
          <a:p>
            <a:pPr>
              <a:buFont typeface="Wingdings 2" pitchFamily="18" charset="2"/>
              <a:buNone/>
            </a:pPr>
            <a:r>
              <a:rPr lang="tr-TR" sz="2800" b="1" dirty="0" smtClean="0">
                <a:solidFill>
                  <a:schemeClr val="accent2"/>
                </a:solidFill>
              </a:rPr>
              <a:t>2. </a:t>
            </a:r>
            <a:r>
              <a:rPr lang="tr-TR" sz="3200" b="1" dirty="0" smtClean="0">
                <a:latin typeface="Calibri" pitchFamily="34" charset="0"/>
              </a:rPr>
              <a:t>Değerler açıklanırken, söz konusu değere sahip insanların davranışları somut bir şekilde ortaya konmalıdır. Örneğin, sevgiyi öğretmek istiyorsak, “Seven bir insan neler yapar, neler yapmaz?” konusunun tek tek ortaya konulması değerin anlaşılmasına ve özümsenmesine yardımcı olur.</a:t>
            </a:r>
          </a:p>
          <a:p>
            <a:pPr>
              <a:buFont typeface="Wingdings 2" pitchFamily="18" charset="2"/>
              <a:buNone/>
            </a:pPr>
            <a:endParaRPr lang="tr-TR" sz="3200" dirty="0" smtClean="0"/>
          </a:p>
        </p:txBody>
      </p:sp>
      <p:pic>
        <p:nvPicPr>
          <p:cNvPr id="91140" name="6 Resim" descr="egitim.jpg"/>
          <p:cNvPicPr>
            <a:picLocks noChangeAspect="1"/>
          </p:cNvPicPr>
          <p:nvPr/>
        </p:nvPicPr>
        <p:blipFill>
          <a:blip r:embed="rId2" cstate="print"/>
          <a:srcRect/>
          <a:stretch>
            <a:fillRect/>
          </a:stretch>
        </p:blipFill>
        <p:spPr bwMode="auto">
          <a:xfrm>
            <a:off x="3286116" y="4929198"/>
            <a:ext cx="3286125" cy="1643063"/>
          </a:xfrm>
          <a:prstGeom prst="rect">
            <a:avLst/>
          </a:prstGeom>
          <a:noFill/>
          <a:ln w="9525">
            <a:noFill/>
            <a:miter lim="800000"/>
            <a:headEnd/>
            <a:tailEnd/>
          </a:ln>
        </p:spPr>
      </p:pic>
      <p:sp>
        <p:nvSpPr>
          <p:cNvPr id="5" name="Rectangle 2"/>
          <p:cNvSpPr>
            <a:spLocks noGrp="1"/>
          </p:cNvSpPr>
          <p:nvPr>
            <p:ph type="title" idx="4294967295"/>
          </p:nvPr>
        </p:nvSpPr>
        <p:spPr>
          <a:xfrm>
            <a:off x="250825" y="404813"/>
            <a:ext cx="8534400" cy="758825"/>
          </a:xfrm>
        </p:spPr>
        <p:txBody>
          <a:bodyPr>
            <a:normAutofit fontScale="90000"/>
          </a:bodyPr>
          <a:lstStyle/>
          <a:p>
            <a:r>
              <a:rPr lang="tr-TR" sz="3200" b="1" dirty="0" smtClean="0">
                <a:solidFill>
                  <a:srgbClr val="C00000"/>
                </a:solidFill>
                <a:latin typeface="Comic Sans MS" pitchFamily="66" charset="0"/>
              </a:rPr>
              <a:t>Değer eğitiminde dikkat edeceğimiz hususlar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body" idx="4294967295"/>
          </p:nvPr>
        </p:nvSpPr>
        <p:spPr>
          <a:xfrm>
            <a:off x="428596" y="1214422"/>
            <a:ext cx="8229600" cy="4525963"/>
          </a:xfrm>
        </p:spPr>
        <p:txBody>
          <a:bodyPr/>
          <a:lstStyle/>
          <a:p>
            <a:pPr>
              <a:buFont typeface="Wingdings 2" pitchFamily="18" charset="2"/>
              <a:buNone/>
            </a:pPr>
            <a:r>
              <a:rPr lang="tr-TR" sz="2800" b="1" dirty="0" smtClean="0">
                <a:solidFill>
                  <a:schemeClr val="accent2"/>
                </a:solidFill>
              </a:rPr>
              <a:t>3</a:t>
            </a:r>
            <a:r>
              <a:rPr lang="tr-TR" sz="2800" b="1" dirty="0" smtClean="0">
                <a:solidFill>
                  <a:schemeClr val="accent2"/>
                </a:solidFill>
                <a:latin typeface="Calibri" pitchFamily="34" charset="0"/>
              </a:rPr>
              <a:t>. </a:t>
            </a:r>
            <a:r>
              <a:rPr lang="tr-TR" sz="3000" b="1" dirty="0" smtClean="0">
                <a:latin typeface="Calibri" pitchFamily="34" charset="0"/>
              </a:rPr>
              <a:t>Değerler öğretilirken, söz konusu değere sahip olursa ne kazanacağımız ve sahip olmazsak ne kaybedeceğimiz örneklerle somut bir şekilde ortaya konmalıdır. Örneğin, adaleti öğretmek istiyorsak, “Adil bir insan neler yapar, neler yapmaz?” konusu açıklanmalıdır.</a:t>
            </a:r>
          </a:p>
        </p:txBody>
      </p:sp>
      <p:pic>
        <p:nvPicPr>
          <p:cNvPr id="92164" name="Picture 5"/>
          <p:cNvPicPr>
            <a:picLocks noChangeAspect="1" noChangeArrowheads="1"/>
          </p:cNvPicPr>
          <p:nvPr/>
        </p:nvPicPr>
        <p:blipFill>
          <a:blip r:embed="rId2" cstate="print"/>
          <a:srcRect/>
          <a:stretch>
            <a:fillRect/>
          </a:stretch>
        </p:blipFill>
        <p:spPr bwMode="auto">
          <a:xfrm>
            <a:off x="3143240" y="4214818"/>
            <a:ext cx="3608388" cy="2357438"/>
          </a:xfrm>
          <a:prstGeom prst="rect">
            <a:avLst/>
          </a:prstGeom>
          <a:noFill/>
          <a:ln w="9525">
            <a:noFill/>
            <a:miter lim="800000"/>
            <a:headEnd/>
            <a:tailEnd/>
          </a:ln>
        </p:spPr>
      </p:pic>
      <p:sp>
        <p:nvSpPr>
          <p:cNvPr id="5" name="Rectangle 2"/>
          <p:cNvSpPr>
            <a:spLocks noGrp="1"/>
          </p:cNvSpPr>
          <p:nvPr>
            <p:ph type="title" idx="4294967295"/>
          </p:nvPr>
        </p:nvSpPr>
        <p:spPr>
          <a:xfrm>
            <a:off x="285720" y="500042"/>
            <a:ext cx="8534400" cy="758825"/>
          </a:xfrm>
        </p:spPr>
        <p:txBody>
          <a:bodyPr>
            <a:normAutofit fontScale="90000"/>
          </a:bodyPr>
          <a:lstStyle/>
          <a:p>
            <a:r>
              <a:rPr lang="tr-TR" sz="3200" b="1" dirty="0" smtClean="0">
                <a:solidFill>
                  <a:srgbClr val="C00000"/>
                </a:solidFill>
                <a:latin typeface="Comic Sans MS" pitchFamily="66" charset="0"/>
              </a:rPr>
              <a:t>Değer eğitiminde dikkat edeceğimiz hususlar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p:cNvSpPr>
          <p:nvPr>
            <p:ph type="body" idx="4294967295"/>
          </p:nvPr>
        </p:nvSpPr>
        <p:spPr>
          <a:xfrm>
            <a:off x="357158" y="1285860"/>
            <a:ext cx="8229600" cy="4525963"/>
          </a:xfrm>
        </p:spPr>
        <p:txBody>
          <a:bodyPr>
            <a:normAutofit/>
          </a:bodyPr>
          <a:lstStyle/>
          <a:p>
            <a:r>
              <a:rPr lang="tr-TR" sz="3000" b="1" dirty="0" smtClean="0">
                <a:solidFill>
                  <a:schemeClr val="accent2"/>
                </a:solidFill>
                <a:latin typeface="Calibri" pitchFamily="34" charset="0"/>
              </a:rPr>
              <a:t>4. </a:t>
            </a:r>
            <a:r>
              <a:rPr lang="tr-TR" sz="3000" b="1" dirty="0" smtClean="0">
                <a:latin typeface="Calibri" pitchFamily="34" charset="0"/>
              </a:rPr>
              <a:t>Değerlerle ilgili tavsiyelerde bulunurken emir veren bir dil kullanmak yerine, bu konudaki örnek kişi ve öykülerden yararlanarak dolaylı olarak vurgu yapılmalıdır.</a:t>
            </a:r>
          </a:p>
          <a:p>
            <a:r>
              <a:rPr lang="tr-TR" sz="3000" b="1" dirty="0" smtClean="0">
                <a:solidFill>
                  <a:schemeClr val="accent2"/>
                </a:solidFill>
                <a:latin typeface="Calibri" pitchFamily="34" charset="0"/>
              </a:rPr>
              <a:t>5. </a:t>
            </a:r>
            <a:r>
              <a:rPr lang="tr-TR" sz="3000" b="1" dirty="0" smtClean="0">
                <a:latin typeface="Calibri" pitchFamily="34" charset="0"/>
              </a:rPr>
              <a:t>Öğrencilerden değerlerle ilgili örnekler bulmalarını istemek konuyu daha iyi vurgular.</a:t>
            </a:r>
          </a:p>
        </p:txBody>
      </p:sp>
      <p:pic>
        <p:nvPicPr>
          <p:cNvPr id="93188" name="Picture 13" descr="j0279332"/>
          <p:cNvPicPr>
            <a:picLocks noChangeAspect="1" noChangeArrowheads="1"/>
          </p:cNvPicPr>
          <p:nvPr/>
        </p:nvPicPr>
        <p:blipFill>
          <a:blip r:embed="rId2" cstate="print"/>
          <a:srcRect/>
          <a:stretch>
            <a:fillRect/>
          </a:stretch>
        </p:blipFill>
        <p:spPr bwMode="auto">
          <a:xfrm>
            <a:off x="2357438" y="4357688"/>
            <a:ext cx="4214812" cy="1928812"/>
          </a:xfrm>
          <a:prstGeom prst="rect">
            <a:avLst/>
          </a:prstGeom>
          <a:noFill/>
          <a:ln w="9525">
            <a:noFill/>
            <a:miter lim="800000"/>
            <a:headEnd/>
            <a:tailEnd/>
          </a:ln>
        </p:spPr>
      </p:pic>
      <p:sp>
        <p:nvSpPr>
          <p:cNvPr id="5" name="Rectangle 2"/>
          <p:cNvSpPr>
            <a:spLocks noGrp="1"/>
          </p:cNvSpPr>
          <p:nvPr>
            <p:ph type="title" idx="4294967295"/>
          </p:nvPr>
        </p:nvSpPr>
        <p:spPr>
          <a:xfrm>
            <a:off x="250825" y="404813"/>
            <a:ext cx="8534400" cy="758825"/>
          </a:xfrm>
        </p:spPr>
        <p:txBody>
          <a:bodyPr>
            <a:normAutofit fontScale="90000"/>
          </a:bodyPr>
          <a:lstStyle/>
          <a:p>
            <a:r>
              <a:rPr lang="tr-TR" sz="3200" b="1" dirty="0" smtClean="0">
                <a:solidFill>
                  <a:srgbClr val="C00000"/>
                </a:solidFill>
                <a:latin typeface="Comic Sans MS" pitchFamily="66" charset="0"/>
              </a:rPr>
              <a:t>Değer eğitiminde dikkat edeceğimiz hususlar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p:cNvSpPr>
          <p:nvPr>
            <p:ph type="body" idx="4294967295"/>
          </p:nvPr>
        </p:nvSpPr>
        <p:spPr>
          <a:xfrm>
            <a:off x="428596" y="1142984"/>
            <a:ext cx="8229600" cy="4525963"/>
          </a:xfrm>
        </p:spPr>
        <p:txBody>
          <a:bodyPr>
            <a:normAutofit/>
          </a:bodyPr>
          <a:lstStyle/>
          <a:p>
            <a:r>
              <a:rPr lang="tr-TR" sz="3000" b="1" dirty="0" smtClean="0">
                <a:solidFill>
                  <a:schemeClr val="accent2"/>
                </a:solidFill>
                <a:latin typeface="Calibri" pitchFamily="34" charset="0"/>
              </a:rPr>
              <a:t>6. </a:t>
            </a:r>
            <a:r>
              <a:rPr lang="tr-TR" sz="3000" b="1" dirty="0" smtClean="0">
                <a:latin typeface="Calibri" pitchFamily="34" charset="0"/>
              </a:rPr>
              <a:t>Değerlerimiz konusunda öğrencilerin tartışması sağlanabilir. </a:t>
            </a:r>
          </a:p>
          <a:p>
            <a:r>
              <a:rPr lang="tr-TR" sz="3000" b="1" dirty="0" smtClean="0">
                <a:solidFill>
                  <a:srgbClr val="0000FF"/>
                </a:solidFill>
                <a:latin typeface="Calibri" pitchFamily="34" charset="0"/>
              </a:rPr>
              <a:t>“Neden bu değer iyidir?”, </a:t>
            </a:r>
          </a:p>
          <a:p>
            <a:r>
              <a:rPr lang="tr-TR" sz="3000" b="1" dirty="0" smtClean="0">
                <a:solidFill>
                  <a:srgbClr val="0000FF"/>
                </a:solidFill>
                <a:latin typeface="Calibri" pitchFamily="34" charset="0"/>
              </a:rPr>
              <a:t>“Neden bu değeri önemsemeliyiz?” </a:t>
            </a:r>
          </a:p>
          <a:p>
            <a:r>
              <a:rPr lang="tr-TR" sz="3000" b="1" dirty="0" smtClean="0">
                <a:latin typeface="Calibri" pitchFamily="34" charset="0"/>
              </a:rPr>
              <a:t>vb. sorularla değerleri açmak, öğrencilerin değerleri benimsemelerini ve sahiplenmelerine yardımcı olur.</a:t>
            </a:r>
          </a:p>
          <a:p>
            <a:endParaRPr lang="tr-TR" sz="3000" dirty="0" smtClean="0"/>
          </a:p>
        </p:txBody>
      </p:sp>
      <p:pic>
        <p:nvPicPr>
          <p:cNvPr id="94212" name="Picture 8" descr="okul yasami-okul kurallari01"/>
          <p:cNvPicPr>
            <a:picLocks noChangeAspect="1" noChangeArrowheads="1"/>
          </p:cNvPicPr>
          <p:nvPr/>
        </p:nvPicPr>
        <p:blipFill>
          <a:blip r:embed="rId2" cstate="print"/>
          <a:srcRect/>
          <a:stretch>
            <a:fillRect/>
          </a:stretch>
        </p:blipFill>
        <p:spPr bwMode="auto">
          <a:xfrm>
            <a:off x="2714613" y="4786322"/>
            <a:ext cx="3571900" cy="1857375"/>
          </a:xfrm>
          <a:prstGeom prst="rect">
            <a:avLst/>
          </a:prstGeom>
          <a:noFill/>
          <a:ln w="9525">
            <a:noFill/>
            <a:miter lim="800000"/>
            <a:headEnd/>
            <a:tailEnd/>
          </a:ln>
        </p:spPr>
      </p:pic>
      <p:sp>
        <p:nvSpPr>
          <p:cNvPr id="6" name="Rectangle 2"/>
          <p:cNvSpPr>
            <a:spLocks noGrp="1"/>
          </p:cNvSpPr>
          <p:nvPr>
            <p:ph type="title" idx="4294967295"/>
          </p:nvPr>
        </p:nvSpPr>
        <p:spPr>
          <a:xfrm>
            <a:off x="214282" y="285728"/>
            <a:ext cx="8534400" cy="758825"/>
          </a:xfrm>
        </p:spPr>
        <p:txBody>
          <a:bodyPr>
            <a:normAutofit fontScale="90000"/>
          </a:bodyPr>
          <a:lstStyle/>
          <a:p>
            <a:r>
              <a:rPr lang="tr-TR" sz="3200" b="1" dirty="0" smtClean="0">
                <a:solidFill>
                  <a:srgbClr val="C00000"/>
                </a:solidFill>
                <a:latin typeface="Comic Sans MS" pitchFamily="66" charset="0"/>
              </a:rPr>
              <a:t>Değer eğitiminde dikkat edeceğimiz hususlar</a:t>
            </a:r>
          </a:p>
        </p:txBody>
      </p:sp>
      <p:sp>
        <p:nvSpPr>
          <p:cNvPr id="2" name="Altbilgi Yer Tutucusu 1"/>
          <p:cNvSpPr>
            <a:spLocks noGrp="1"/>
          </p:cNvSpPr>
          <p:nvPr>
            <p:ph type="ftr" sz="quarter" idx="11"/>
          </p:nvPr>
        </p:nvSpPr>
        <p:spPr/>
        <p:txBody>
          <a:bodyPr/>
          <a:lstStyle/>
          <a:p>
            <a:r>
              <a:rPr lang="tr-TR" smtClean="0"/>
              <a:t>...Egitimhane.com...</a:t>
            </a:r>
            <a:endParaRPr 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p:cNvSpPr>
          <p:nvPr>
            <p:ph type="body" idx="4294967295"/>
          </p:nvPr>
        </p:nvSpPr>
        <p:spPr>
          <a:xfrm>
            <a:off x="0" y="1142984"/>
            <a:ext cx="8964612" cy="5929330"/>
          </a:xfrm>
        </p:spPr>
        <p:txBody>
          <a:bodyPr>
            <a:noAutofit/>
          </a:bodyPr>
          <a:lstStyle/>
          <a:p>
            <a:r>
              <a:rPr lang="tr-TR" b="1" dirty="0" smtClean="0">
                <a:solidFill>
                  <a:schemeClr val="accent2"/>
                </a:solidFill>
                <a:latin typeface="Calibri" pitchFamily="34" charset="0"/>
              </a:rPr>
              <a:t>7. </a:t>
            </a:r>
            <a:r>
              <a:rPr lang="tr-TR" b="1" dirty="0" smtClean="0">
                <a:latin typeface="Calibri" pitchFamily="34" charset="0"/>
              </a:rPr>
              <a:t>Değerlerle ilgili etkinlikler hazırlanabilir. Öğrencilerin değerlerle ilgili kompozisyon, şiir, öykü yazmaları resim yapmaları, bulmaca hazırlamaları istenebilir.</a:t>
            </a:r>
          </a:p>
          <a:p>
            <a:r>
              <a:rPr lang="tr-TR" b="1" dirty="0" smtClean="0">
                <a:solidFill>
                  <a:schemeClr val="accent2"/>
                </a:solidFill>
                <a:latin typeface="Calibri" pitchFamily="34" charset="0"/>
              </a:rPr>
              <a:t>8. </a:t>
            </a:r>
            <a:r>
              <a:rPr lang="tr-TR" b="1" dirty="0" smtClean="0">
                <a:latin typeface="Calibri" pitchFamily="34" charset="0"/>
              </a:rPr>
              <a:t>Öğrencilerin değerlerle ilgili yazılı materyal taraması yaptırılabilir. Değerlerle ilgili gazete dergi haberleri, şiir, öykü, resim, film, sunu bulmaları ve bunların sınıfça okunup tartışılması sağlanabilir.</a:t>
            </a:r>
          </a:p>
          <a:p>
            <a:r>
              <a:rPr lang="tr-TR" b="1" dirty="0" smtClean="0">
                <a:solidFill>
                  <a:schemeClr val="accent2"/>
                </a:solidFill>
                <a:latin typeface="Calibri" pitchFamily="34" charset="0"/>
              </a:rPr>
              <a:t>9. </a:t>
            </a:r>
            <a:r>
              <a:rPr lang="tr-TR" b="1" dirty="0" smtClean="0">
                <a:latin typeface="Calibri" pitchFamily="34" charset="0"/>
              </a:rPr>
              <a:t>Ödül ve ceza verirken duygusal değil, adaletle hareket edilmelidir.</a:t>
            </a:r>
          </a:p>
        </p:txBody>
      </p:sp>
      <p:sp>
        <p:nvSpPr>
          <p:cNvPr id="5" name="Rectangle 2"/>
          <p:cNvSpPr>
            <a:spLocks noGrp="1"/>
          </p:cNvSpPr>
          <p:nvPr>
            <p:ph type="title" idx="4294967295"/>
          </p:nvPr>
        </p:nvSpPr>
        <p:spPr>
          <a:xfrm>
            <a:off x="285720" y="214290"/>
            <a:ext cx="8534400" cy="758825"/>
          </a:xfrm>
        </p:spPr>
        <p:txBody>
          <a:bodyPr>
            <a:normAutofit fontScale="90000"/>
          </a:bodyPr>
          <a:lstStyle/>
          <a:p>
            <a:r>
              <a:rPr lang="tr-TR" sz="3200" b="1" dirty="0" smtClean="0">
                <a:solidFill>
                  <a:srgbClr val="C00000"/>
                </a:solidFill>
                <a:latin typeface="Comic Sans MS" pitchFamily="66" charset="0"/>
              </a:rPr>
              <a:t>Değer eğitiminde dikkat edeceğimiz hususlar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a:xfrm>
            <a:off x="500034" y="285728"/>
            <a:ext cx="4357687" cy="1214445"/>
          </a:xfrm>
        </p:spPr>
        <p:txBody>
          <a:bodyPr/>
          <a:lstStyle/>
          <a:p>
            <a:pPr eaLnBrk="1" fontAlgn="auto" hangingPunct="1">
              <a:spcAft>
                <a:spcPts val="0"/>
              </a:spcAft>
              <a:defRPr/>
            </a:pPr>
            <a:r>
              <a:rPr lang="tr-TR" b="1" dirty="0" smtClean="0">
                <a:solidFill>
                  <a:srgbClr val="89006F"/>
                </a:solidFill>
                <a:latin typeface="Comic Sans MS" pitchFamily="66" charset="0"/>
              </a:rPr>
              <a:t>Değer nedir?</a:t>
            </a:r>
          </a:p>
        </p:txBody>
      </p:sp>
      <p:sp>
        <p:nvSpPr>
          <p:cNvPr id="17411" name="2 İçerik Yer Tutucusu"/>
          <p:cNvSpPr>
            <a:spLocks noGrp="1"/>
          </p:cNvSpPr>
          <p:nvPr>
            <p:ph idx="1"/>
          </p:nvPr>
        </p:nvSpPr>
        <p:spPr>
          <a:xfrm>
            <a:off x="0" y="1268413"/>
            <a:ext cx="8786813" cy="4857750"/>
          </a:xfrm>
        </p:spPr>
        <p:txBody>
          <a:bodyPr>
            <a:normAutofit fontScale="85000" lnSpcReduction="20000"/>
          </a:bodyPr>
          <a:lstStyle/>
          <a:p>
            <a:pPr algn="just" eaLnBrk="1" fontAlgn="auto" hangingPunct="1">
              <a:spcAft>
                <a:spcPts val="0"/>
              </a:spcAft>
              <a:buFont typeface="Wingdings 2" pitchFamily="18" charset="2"/>
              <a:buNone/>
              <a:defRPr/>
            </a:pPr>
            <a:r>
              <a:rPr lang="tr-TR" sz="2800" dirty="0" smtClean="0"/>
              <a:t>        </a:t>
            </a:r>
          </a:p>
          <a:p>
            <a:pPr algn="just" eaLnBrk="1" fontAlgn="auto" hangingPunct="1">
              <a:spcAft>
                <a:spcPts val="0"/>
              </a:spcAft>
              <a:buFont typeface="Wingdings 2"/>
              <a:buNone/>
              <a:defRPr/>
            </a:pPr>
            <a:r>
              <a:rPr lang="tr-TR" sz="2800" b="1" dirty="0" smtClean="0">
                <a:latin typeface="Comic Sans MS" pitchFamily="66" charset="0"/>
              </a:rPr>
              <a:t>		Değer,insanların çoğunluğu tarafından üzerinde uzlaştıkları ve paylaşılan gerçek davranış standartlarıdır</a:t>
            </a:r>
            <a:r>
              <a:rPr lang="tr-TR" sz="2800" b="1" dirty="0" smtClean="0"/>
              <a:t>.</a:t>
            </a:r>
            <a:endParaRPr lang="tr-TR" sz="2800" dirty="0" smtClean="0"/>
          </a:p>
          <a:p>
            <a:pPr eaLnBrk="1" fontAlgn="auto" hangingPunct="1">
              <a:spcAft>
                <a:spcPts val="0"/>
              </a:spcAft>
              <a:buFont typeface="Wingdings 2"/>
              <a:buNone/>
              <a:defRPr/>
            </a:pPr>
            <a:r>
              <a:rPr lang="tr-TR" sz="2800" b="1" dirty="0" smtClean="0">
                <a:latin typeface="Comic Sans MS" pitchFamily="66" charset="0"/>
              </a:rPr>
              <a:t>     </a:t>
            </a:r>
            <a:r>
              <a:rPr lang="tr-TR" sz="2800" b="1" dirty="0" smtClean="0">
                <a:solidFill>
                  <a:srgbClr val="FF0000"/>
                </a:solidFill>
                <a:latin typeface="Comic Sans MS" pitchFamily="66" charset="0"/>
              </a:rPr>
              <a:t>Değerler</a:t>
            </a:r>
            <a:r>
              <a:rPr lang="tr-TR" sz="2800" b="1" dirty="0" smtClean="0">
                <a:solidFill>
                  <a:srgbClr val="FF0000"/>
                </a:solidFill>
              </a:rPr>
              <a:t>;</a:t>
            </a:r>
            <a:r>
              <a:rPr lang="tr-TR" sz="2800" b="1" dirty="0" smtClean="0">
                <a:solidFill>
                  <a:srgbClr val="FF0000"/>
                </a:solidFill>
                <a:latin typeface="Comic Sans MS" pitchFamily="66" charset="0"/>
              </a:rPr>
              <a:t>sosyal hayatı düzenler, bireyler arası bağlılığı artırır. </a:t>
            </a:r>
          </a:p>
          <a:p>
            <a:pPr eaLnBrk="1" fontAlgn="auto" hangingPunct="1">
              <a:spcAft>
                <a:spcPts val="0"/>
              </a:spcAft>
              <a:buFont typeface="Wingdings 2"/>
              <a:buNone/>
              <a:defRPr/>
            </a:pPr>
            <a:r>
              <a:rPr lang="tr-TR" sz="2800" b="1" dirty="0" smtClean="0">
                <a:solidFill>
                  <a:srgbClr val="FF0000"/>
                </a:solidFill>
                <a:latin typeface="Comic Sans MS" pitchFamily="66" charset="0"/>
              </a:rPr>
              <a:t>		</a:t>
            </a:r>
            <a:r>
              <a:rPr lang="tr-TR" sz="2800" b="1" dirty="0" smtClean="0">
                <a:latin typeface="Comic Sans MS" pitchFamily="66" charset="0"/>
              </a:rPr>
              <a:t>Birlikte yaşayan insanların hangi değerleri merkez alacakları konusunda konuşmaları, fikir birliğine varmaları gerekir. </a:t>
            </a:r>
          </a:p>
          <a:p>
            <a:pPr eaLnBrk="1" fontAlgn="auto" hangingPunct="1">
              <a:spcAft>
                <a:spcPts val="0"/>
              </a:spcAft>
              <a:buFont typeface="Wingdings 2"/>
              <a:buNone/>
              <a:defRPr/>
            </a:pPr>
            <a:r>
              <a:rPr lang="tr-TR" sz="2800" b="1" dirty="0">
                <a:latin typeface="Comic Sans MS" pitchFamily="66" charset="0"/>
              </a:rPr>
              <a:t> </a:t>
            </a:r>
            <a:r>
              <a:rPr lang="tr-TR" sz="2800" b="1" dirty="0" smtClean="0">
                <a:latin typeface="Comic Sans MS" pitchFamily="66" charset="0"/>
              </a:rPr>
              <a:t>          Farklı değerlere sahip kişiler arasında veya kuşaklar arasında oluşan farklı değerlerden kaynaklanan çatışmalar ortaya çıkabilir. Ancak bu çatışmaları da “barışmak, uzlaşmak” gibi başka ortak evrensel değerler yardımıyla çözmek mümkündür.</a:t>
            </a:r>
            <a:r>
              <a:rPr lang="tr-TR" sz="2800" b="1" dirty="0" smtClean="0"/>
              <a:t> </a:t>
            </a:r>
            <a:endParaRPr lang="tr-TR" sz="2800" b="1" dirty="0" smtClean="0">
              <a:latin typeface="Comic Sans MS" pitchFamily="66" charset="0"/>
            </a:endParaRPr>
          </a:p>
        </p:txBody>
      </p:sp>
      <p:pic>
        <p:nvPicPr>
          <p:cNvPr id="4" name="3 Resim" descr="sınıf.png"/>
          <p:cNvPicPr>
            <a:picLocks noChangeAspect="1"/>
          </p:cNvPicPr>
          <p:nvPr/>
        </p:nvPicPr>
        <p:blipFill>
          <a:blip r:embed="rId2" cstate="print"/>
          <a:stretch>
            <a:fillRect/>
          </a:stretch>
        </p:blipFill>
        <p:spPr>
          <a:xfrm>
            <a:off x="5286380" y="142853"/>
            <a:ext cx="3714776" cy="1643073"/>
          </a:xfrm>
          <a:prstGeom prst="rect">
            <a:avLst/>
          </a:prstGeom>
          <a:ln>
            <a:noFill/>
          </a:ln>
          <a:effectLst>
            <a:softEdge rad="112500"/>
          </a:effectLst>
        </p:spPr>
      </p:pic>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Başlık"/>
          <p:cNvSpPr>
            <a:spLocks noGrp="1"/>
          </p:cNvSpPr>
          <p:nvPr>
            <p:ph type="title"/>
          </p:nvPr>
        </p:nvSpPr>
        <p:spPr>
          <a:xfrm>
            <a:off x="2286001" y="228600"/>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
        <p:nvSpPr>
          <p:cNvPr id="96259" name="2 İçerik Yer Tutucusu"/>
          <p:cNvSpPr>
            <a:spLocks noGrp="1"/>
          </p:cNvSpPr>
          <p:nvPr>
            <p:ph sz="quarter" idx="1"/>
          </p:nvPr>
        </p:nvSpPr>
        <p:spPr>
          <a:xfrm>
            <a:off x="142875" y="1857375"/>
            <a:ext cx="8858250" cy="4500563"/>
          </a:xfrm>
        </p:spPr>
        <p:txBody>
          <a:bodyPr>
            <a:normAutofit lnSpcReduction="10000"/>
          </a:bodyPr>
          <a:lstStyle/>
          <a:p>
            <a:r>
              <a:rPr lang="tr-TR" sz="2700" b="1" dirty="0" smtClean="0">
                <a:latin typeface="Calibri" pitchFamily="34" charset="0"/>
              </a:rPr>
              <a:t>Kahramanlık ve fedakârlıklarıyla meşhur olmuş kişilerin </a:t>
            </a:r>
            <a:br>
              <a:rPr lang="tr-TR" sz="2700" b="1" dirty="0" smtClean="0">
                <a:latin typeface="Calibri" pitchFamily="34" charset="0"/>
              </a:rPr>
            </a:br>
            <a:r>
              <a:rPr lang="tr-TR" sz="2700" b="1" dirty="0" smtClean="0">
                <a:latin typeface="Calibri" pitchFamily="34" charset="0"/>
              </a:rPr>
              <a:t>fotoğraflarını koridor ve odalara asın.</a:t>
            </a:r>
          </a:p>
          <a:p>
            <a:r>
              <a:rPr lang="tr-TR" sz="2700" b="1" dirty="0" smtClean="0">
                <a:latin typeface="Calibri" pitchFamily="34" charset="0"/>
              </a:rPr>
              <a:t>Velileri davet edip onların okuldaki gelişmeleri inceleyip katkıda  bulunmalarına fırsat tanıyın. </a:t>
            </a:r>
          </a:p>
          <a:p>
            <a:r>
              <a:rPr lang="tr-TR" sz="2700" b="1" dirty="0" smtClean="0">
                <a:latin typeface="Calibri" pitchFamily="34" charset="0"/>
              </a:rPr>
              <a:t>Topluma hizmet amacıyla belli görevler taşıyan gruplar oluşturun. </a:t>
            </a:r>
          </a:p>
          <a:p>
            <a:r>
              <a:rPr lang="tr-TR" sz="2700" b="1" dirty="0" smtClean="0">
                <a:latin typeface="Calibri" pitchFamily="34" charset="0"/>
              </a:rPr>
              <a:t>Bir çocuğun diğerleri tarafından şamar oğlanı yapılmasına engel olun.</a:t>
            </a:r>
          </a:p>
          <a:p>
            <a:r>
              <a:rPr lang="tr-TR" sz="2700" b="1" dirty="0" smtClean="0">
                <a:latin typeface="Calibri" pitchFamily="34" charset="0"/>
              </a:rPr>
              <a:t>Akademik, spor veya sanat yetenekleri dışındaki yetenekleri keşfetmek üzere programlar geliştirin. </a:t>
            </a:r>
            <a:r>
              <a:rPr lang="tr-TR" sz="2700" dirty="0" smtClean="0"/>
              <a:t/>
            </a:r>
            <a:br>
              <a:rPr lang="tr-TR" sz="2700" dirty="0" smtClean="0"/>
            </a:br>
            <a:endParaRPr lang="tr-TR" sz="2700" dirty="0" smtClean="0"/>
          </a:p>
        </p:txBody>
      </p:sp>
      <p:pic>
        <p:nvPicPr>
          <p:cNvPr id="96260" name="3 Resim" descr="imgres.jpg"/>
          <p:cNvPicPr>
            <a:picLocks noChangeAspect="1"/>
          </p:cNvPicPr>
          <p:nvPr/>
        </p:nvPicPr>
        <p:blipFill>
          <a:blip r:embed="rId2" cstate="print"/>
          <a:srcRect/>
          <a:stretch>
            <a:fillRect/>
          </a:stretch>
        </p:blipFill>
        <p:spPr bwMode="auto">
          <a:xfrm>
            <a:off x="7429500" y="0"/>
            <a:ext cx="1714500" cy="1857375"/>
          </a:xfrm>
          <a:prstGeom prst="rect">
            <a:avLst/>
          </a:prstGeom>
          <a:noFill/>
          <a:ln w="9525">
            <a:noFill/>
            <a:miter lim="800000"/>
            <a:headEnd/>
            <a:tailEnd/>
          </a:ln>
        </p:spPr>
      </p:pic>
      <p:pic>
        <p:nvPicPr>
          <p:cNvPr id="96261" name="5 Resim" descr="imgres.jpg"/>
          <p:cNvPicPr>
            <a:picLocks noChangeAspect="1"/>
          </p:cNvPicPr>
          <p:nvPr/>
        </p:nvPicPr>
        <p:blipFill>
          <a:blip r:embed="rId3" cstate="print"/>
          <a:srcRect/>
          <a:stretch>
            <a:fillRect/>
          </a:stretch>
        </p:blipFill>
        <p:spPr bwMode="auto">
          <a:xfrm>
            <a:off x="0" y="0"/>
            <a:ext cx="2357438" cy="1643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3" name="2 İçerik Yer Tutucusu"/>
          <p:cNvSpPr>
            <a:spLocks noGrp="1"/>
          </p:cNvSpPr>
          <p:nvPr>
            <p:ph sz="quarter" idx="1"/>
          </p:nvPr>
        </p:nvSpPr>
        <p:spPr>
          <a:xfrm>
            <a:off x="142875" y="1428750"/>
            <a:ext cx="8858250" cy="4929188"/>
          </a:xfrm>
        </p:spPr>
        <p:txBody>
          <a:bodyPr/>
          <a:lstStyle/>
          <a:p>
            <a:pPr algn="just"/>
            <a:r>
              <a:rPr lang="tr-TR" sz="2700" b="1" dirty="0" smtClean="0">
                <a:latin typeface="Calibri" pitchFamily="34" charset="0"/>
              </a:rPr>
              <a:t>Okulunuzun misyonunu ve vizyonunu tanımlayan güzel bir söz seçip öğrencilerinizle paylaşın.</a:t>
            </a:r>
          </a:p>
          <a:p>
            <a:pPr algn="just"/>
            <a:r>
              <a:rPr lang="tr-TR" sz="2700" b="1" dirty="0" smtClean="0">
                <a:latin typeface="Calibri" pitchFamily="34" charset="0"/>
              </a:rPr>
              <a:t>Her ay bir değer tespit edip bunun üzerinde çalışın.</a:t>
            </a:r>
          </a:p>
          <a:p>
            <a:pPr algn="just"/>
            <a:r>
              <a:rPr lang="tr-TR" sz="2700" b="1" dirty="0" smtClean="0">
                <a:latin typeface="Calibri" pitchFamily="34" charset="0"/>
              </a:rPr>
              <a:t>Kendinize örnek aldığınız kişileri öğrencilerinize tanıtın.</a:t>
            </a:r>
          </a:p>
          <a:p>
            <a:pPr algn="just"/>
            <a:r>
              <a:rPr lang="tr-TR" sz="2700" b="1" dirty="0" smtClean="0">
                <a:latin typeface="Calibri" pitchFamily="34" charset="0"/>
              </a:rPr>
              <a:t>Yaşadığınız yerdeki fedakâr ve önemli kişilikleri derslerde tanıtın.</a:t>
            </a:r>
          </a:p>
          <a:p>
            <a:pPr algn="just"/>
            <a:r>
              <a:rPr lang="tr-TR" sz="2700" b="1" dirty="0" smtClean="0">
                <a:latin typeface="Calibri" pitchFamily="34" charset="0"/>
              </a:rPr>
              <a:t>Kahramanlarımızın doğum veya ölüm günlerinde anın ve ne tür değerlere sahip olduklarını anlatın.</a:t>
            </a:r>
          </a:p>
          <a:p>
            <a:pPr algn="just"/>
            <a:r>
              <a:rPr lang="tr-TR" sz="2700" b="1" dirty="0" smtClean="0">
                <a:latin typeface="Calibri" pitchFamily="34" charset="0"/>
              </a:rPr>
              <a:t>Tarihteki olayları gündeme getirip bu olaylarda nasıl davranılması gerektiğini tartışın.</a:t>
            </a:r>
          </a:p>
        </p:txBody>
      </p:sp>
      <p:pic>
        <p:nvPicPr>
          <p:cNvPr id="97284" name="3 Resim" descr="imgres.jpg"/>
          <p:cNvPicPr>
            <a:picLocks noChangeAspect="1"/>
          </p:cNvPicPr>
          <p:nvPr/>
        </p:nvPicPr>
        <p:blipFill>
          <a:blip r:embed="rId2" cstate="print"/>
          <a:srcRect/>
          <a:stretch>
            <a:fillRect/>
          </a:stretch>
        </p:blipFill>
        <p:spPr bwMode="auto">
          <a:xfrm>
            <a:off x="0" y="0"/>
            <a:ext cx="2786063" cy="1304925"/>
          </a:xfrm>
          <a:prstGeom prst="rect">
            <a:avLst/>
          </a:prstGeom>
          <a:noFill/>
          <a:ln w="9525">
            <a:noFill/>
            <a:miter lim="800000"/>
            <a:headEnd/>
            <a:tailEnd/>
          </a:ln>
        </p:spPr>
      </p:pic>
      <p:sp>
        <p:nvSpPr>
          <p:cNvPr id="6" name="1 Başlık"/>
          <p:cNvSpPr>
            <a:spLocks noGrp="1"/>
          </p:cNvSpPr>
          <p:nvPr>
            <p:ph type="title"/>
          </p:nvPr>
        </p:nvSpPr>
        <p:spPr>
          <a:xfrm>
            <a:off x="2857488" y="285728"/>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2 İçerik Yer Tutucusu"/>
          <p:cNvSpPr>
            <a:spLocks noGrp="1"/>
          </p:cNvSpPr>
          <p:nvPr>
            <p:ph sz="quarter" idx="1"/>
          </p:nvPr>
        </p:nvSpPr>
        <p:spPr>
          <a:xfrm>
            <a:off x="142875" y="1357313"/>
            <a:ext cx="8858250" cy="5000625"/>
          </a:xfrm>
        </p:spPr>
        <p:txBody>
          <a:bodyPr>
            <a:normAutofit lnSpcReduction="10000"/>
          </a:bodyPr>
          <a:lstStyle/>
          <a:p>
            <a:pPr algn="just"/>
            <a:r>
              <a:rPr lang="tr-TR" sz="2800" b="1" dirty="0" smtClean="0">
                <a:latin typeface="Calibri" pitchFamily="34" charset="0"/>
              </a:rPr>
              <a:t>Öğrencilerdeki iyilik sıfatının, en az onların akademik başarıları kadar önemli olduğunu görmelerine yardımcı olun.</a:t>
            </a:r>
          </a:p>
          <a:p>
            <a:pPr algn="just"/>
            <a:r>
              <a:rPr lang="tr-TR" sz="2800" b="1" dirty="0" smtClean="0">
                <a:latin typeface="Calibri" pitchFamily="34" charset="0"/>
              </a:rPr>
              <a:t>Öğrencilerin topluma hizmet etmeleri için belli bir yapı dâhilinde onlara fırsatlar oluşturun.</a:t>
            </a:r>
          </a:p>
          <a:p>
            <a:pPr algn="just"/>
            <a:r>
              <a:rPr lang="tr-TR" sz="2800" b="1" dirty="0" smtClean="0">
                <a:latin typeface="Calibri" pitchFamily="34" charset="0"/>
              </a:rPr>
              <a:t>Örnek olun. Örneğin, ortalıkta gördüğünüz bir kâğıt parçasını alın. Sizden sonra ders vereceklere bir saygı eseri olarak tahtayı temiz bırakın.</a:t>
            </a:r>
          </a:p>
          <a:p>
            <a:pPr algn="just"/>
            <a:r>
              <a:rPr lang="tr-TR" sz="2800" b="1" dirty="0" smtClean="0">
                <a:latin typeface="Calibri" pitchFamily="34" charset="0"/>
              </a:rPr>
              <a:t>Kurumunuzda, ne türlü olursa olsun, nezaketsizliğe fırsat vermeyin.</a:t>
            </a:r>
          </a:p>
          <a:p>
            <a:pPr algn="just"/>
            <a:r>
              <a:rPr lang="tr-TR" sz="2800" b="1" dirty="0" smtClean="0">
                <a:latin typeface="Calibri" pitchFamily="34" charset="0"/>
              </a:rPr>
              <a:t>Kaba ve küfürlü konuşmalara izin vermeyin.</a:t>
            </a:r>
          </a:p>
        </p:txBody>
      </p:sp>
      <p:pic>
        <p:nvPicPr>
          <p:cNvPr id="98308" name="3 Resim" descr="imgres.jpg"/>
          <p:cNvPicPr>
            <a:picLocks noChangeAspect="1"/>
          </p:cNvPicPr>
          <p:nvPr/>
        </p:nvPicPr>
        <p:blipFill>
          <a:blip r:embed="rId2" cstate="print"/>
          <a:srcRect/>
          <a:stretch>
            <a:fillRect/>
          </a:stretch>
        </p:blipFill>
        <p:spPr bwMode="auto">
          <a:xfrm>
            <a:off x="5857875" y="0"/>
            <a:ext cx="3286125" cy="1428750"/>
          </a:xfrm>
          <a:prstGeom prst="rect">
            <a:avLst/>
          </a:prstGeom>
          <a:noFill/>
          <a:ln w="9525">
            <a:noFill/>
            <a:miter lim="800000"/>
            <a:headEnd/>
            <a:tailEnd/>
          </a:ln>
        </p:spPr>
      </p:pic>
      <p:sp>
        <p:nvSpPr>
          <p:cNvPr id="6" name="1 Başlık"/>
          <p:cNvSpPr>
            <a:spLocks noGrp="1"/>
          </p:cNvSpPr>
          <p:nvPr>
            <p:ph type="title"/>
          </p:nvPr>
        </p:nvSpPr>
        <p:spPr>
          <a:xfrm>
            <a:off x="785786" y="285728"/>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2 İçerik Yer Tutucusu"/>
          <p:cNvSpPr>
            <a:spLocks noGrp="1"/>
          </p:cNvSpPr>
          <p:nvPr>
            <p:ph sz="quarter" idx="1"/>
          </p:nvPr>
        </p:nvSpPr>
        <p:spPr>
          <a:xfrm>
            <a:off x="142875" y="1428750"/>
            <a:ext cx="8858250" cy="4929188"/>
          </a:xfrm>
        </p:spPr>
        <p:txBody>
          <a:bodyPr>
            <a:normAutofit fontScale="92500" lnSpcReduction="10000"/>
          </a:bodyPr>
          <a:lstStyle/>
          <a:p>
            <a:r>
              <a:rPr lang="tr-TR" sz="2700" b="1" dirty="0" smtClean="0">
                <a:latin typeface="Calibri" pitchFamily="34" charset="0"/>
              </a:rPr>
              <a:t>Öğrencilerin kötü davranışlarını notlar, çağrılar ve ziyaretlerle velilere duyurun.</a:t>
            </a:r>
          </a:p>
          <a:p>
            <a:r>
              <a:rPr lang="tr-TR" sz="2700" b="1" dirty="0" smtClean="0">
                <a:latin typeface="Calibri" pitchFamily="34" charset="0"/>
              </a:rPr>
              <a:t>Çocuklarının güzel vasıflarını takdir etmek üzere velilerle ilişki kurun.</a:t>
            </a:r>
          </a:p>
          <a:p>
            <a:r>
              <a:rPr lang="tr-TR" sz="2700" b="1" dirty="0" smtClean="0">
                <a:latin typeface="Calibri" pitchFamily="34" charset="0"/>
              </a:rPr>
              <a:t>Bir bağış fonu oluşturun. Öğrencilerin bağışları istedikleri yere yapmalarına fırsat tanıyın.</a:t>
            </a:r>
          </a:p>
          <a:p>
            <a:r>
              <a:rPr lang="tr-TR" sz="2700" b="1" dirty="0" smtClean="0">
                <a:latin typeface="Calibri" pitchFamily="34" charset="0"/>
              </a:rPr>
              <a:t>Duvarlara değerleri teşvik eden sözler asın.</a:t>
            </a:r>
          </a:p>
          <a:p>
            <a:r>
              <a:rPr lang="tr-TR" sz="2700" b="1" dirty="0" smtClean="0">
                <a:latin typeface="Calibri" pitchFamily="34" charset="0"/>
              </a:rPr>
              <a:t>Özellikle öğrencilerin o anki durumlarıyla ilgili yaşanmış olaylardan örnekler verin.</a:t>
            </a:r>
          </a:p>
          <a:p>
            <a:r>
              <a:rPr lang="tr-TR" sz="2700" b="1" dirty="0" smtClean="0">
                <a:latin typeface="Calibri" pitchFamily="34" charset="0"/>
              </a:rPr>
              <a:t>Çocukların önem verdikleri vecizeleri yazıp duvarlara asmalarına izin verin</a:t>
            </a:r>
            <a:r>
              <a:rPr lang="tr-TR" sz="2700" dirty="0" smtClean="0">
                <a:latin typeface="Calibri" pitchFamily="34" charset="0"/>
              </a:rPr>
              <a:t>.                                                       .</a:t>
            </a:r>
            <a:br>
              <a:rPr lang="tr-TR" sz="2700" dirty="0" smtClean="0">
                <a:latin typeface="Calibri" pitchFamily="34" charset="0"/>
              </a:rPr>
            </a:br>
            <a:endParaRPr lang="tr-TR" sz="2700" dirty="0" smtClean="0">
              <a:latin typeface="Calibri" pitchFamily="34" charset="0"/>
            </a:endParaRPr>
          </a:p>
        </p:txBody>
      </p:sp>
      <p:pic>
        <p:nvPicPr>
          <p:cNvPr id="99332" name="3 Resim" descr="imgres.jpg"/>
          <p:cNvPicPr>
            <a:picLocks noChangeAspect="1"/>
          </p:cNvPicPr>
          <p:nvPr/>
        </p:nvPicPr>
        <p:blipFill>
          <a:blip r:embed="rId2" cstate="print"/>
          <a:srcRect/>
          <a:stretch>
            <a:fillRect/>
          </a:stretch>
        </p:blipFill>
        <p:spPr bwMode="auto">
          <a:xfrm>
            <a:off x="0" y="0"/>
            <a:ext cx="3143250" cy="1428750"/>
          </a:xfrm>
          <a:prstGeom prst="rect">
            <a:avLst/>
          </a:prstGeom>
          <a:noFill/>
          <a:ln w="9525">
            <a:noFill/>
            <a:miter lim="800000"/>
            <a:headEnd/>
            <a:tailEnd/>
          </a:ln>
        </p:spPr>
      </p:pic>
      <p:sp>
        <p:nvSpPr>
          <p:cNvPr id="6" name="1 Başlık"/>
          <p:cNvSpPr>
            <a:spLocks noGrp="1"/>
          </p:cNvSpPr>
          <p:nvPr>
            <p:ph type="title"/>
          </p:nvPr>
        </p:nvSpPr>
        <p:spPr>
          <a:xfrm>
            <a:off x="3143240" y="285728"/>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2 İçerik Yer Tutucusu"/>
          <p:cNvSpPr>
            <a:spLocks noGrp="1"/>
          </p:cNvSpPr>
          <p:nvPr>
            <p:ph sz="quarter" idx="1"/>
          </p:nvPr>
        </p:nvSpPr>
        <p:spPr>
          <a:xfrm>
            <a:off x="142844" y="1071546"/>
            <a:ext cx="8715375" cy="5214938"/>
          </a:xfrm>
        </p:spPr>
        <p:txBody>
          <a:bodyPr>
            <a:normAutofit lnSpcReduction="10000"/>
          </a:bodyPr>
          <a:lstStyle/>
          <a:p>
            <a:r>
              <a:rPr lang="tr-TR" sz="2700" b="1" dirty="0" smtClean="0">
                <a:latin typeface="Calibri" pitchFamily="34" charset="0"/>
              </a:rPr>
              <a:t>Değerlerle ilgili yazı, makale, resim vb. getiren öğrencileri ödüllendirin ve bunları değerlendirin.</a:t>
            </a:r>
          </a:p>
          <a:p>
            <a:r>
              <a:rPr lang="tr-TR" sz="2700" b="1" dirty="0" smtClean="0">
                <a:latin typeface="Calibri" pitchFamily="34" charset="0"/>
              </a:rPr>
              <a:t>Kurumunuzdaki değerlerle ilgili sorunları düzenli olarak tartışılmasını sağlayın.</a:t>
            </a:r>
          </a:p>
          <a:p>
            <a:r>
              <a:rPr lang="tr-TR" sz="2700" b="1" dirty="0" smtClean="0">
                <a:latin typeface="Calibri" pitchFamily="34" charset="0"/>
              </a:rPr>
              <a:t>Hatalarınızı kabul edin ve bunları düzeltmenin yollarını araştırın. Öğrencileri de buna teşvik edin.</a:t>
            </a:r>
          </a:p>
          <a:p>
            <a:r>
              <a:rPr lang="tr-TR" sz="2700" b="1" dirty="0" smtClean="0">
                <a:latin typeface="Calibri" pitchFamily="34" charset="0"/>
              </a:rPr>
              <a:t>Her gün birkaç dakikalık ibretli bir öyküyü seslice okuyarak güne başlayın. Öykülerin kısa, ama ders verici olmasına dikkat edin.</a:t>
            </a:r>
          </a:p>
          <a:p>
            <a:r>
              <a:rPr lang="tr-TR" sz="2700" b="1" dirty="0" smtClean="0">
                <a:latin typeface="Calibri" pitchFamily="34" charset="0"/>
              </a:rPr>
              <a:t>Bir politika, faaliyet veya kararın sebeplerini açıklayın.</a:t>
            </a:r>
            <a:r>
              <a:rPr lang="tr-TR" sz="2700" dirty="0" smtClean="0"/>
              <a:t> </a:t>
            </a:r>
            <a:r>
              <a:rPr lang="tr-TR" sz="2700" b="1" dirty="0" smtClean="0">
                <a:latin typeface="Calibri" pitchFamily="34" charset="0"/>
              </a:rPr>
              <a:t>Öğrencilerin sadece "nasıl"ı değil, "</a:t>
            </a:r>
            <a:r>
              <a:rPr lang="tr-TR" sz="2700" b="1" dirty="0" err="1" smtClean="0">
                <a:latin typeface="Calibri" pitchFamily="34" charset="0"/>
              </a:rPr>
              <a:t>niçin"i</a:t>
            </a:r>
            <a:r>
              <a:rPr lang="tr-TR" sz="2700" b="1" dirty="0" smtClean="0">
                <a:latin typeface="Calibri" pitchFamily="34" charset="0"/>
              </a:rPr>
              <a:t> de anlamaları için onlara yardımcı olun. </a:t>
            </a:r>
          </a:p>
        </p:txBody>
      </p:sp>
      <p:sp>
        <p:nvSpPr>
          <p:cNvPr id="5" name="1 Başlık"/>
          <p:cNvSpPr>
            <a:spLocks noGrp="1"/>
          </p:cNvSpPr>
          <p:nvPr>
            <p:ph type="title"/>
          </p:nvPr>
        </p:nvSpPr>
        <p:spPr>
          <a:xfrm>
            <a:off x="2286001" y="228600"/>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2 İçerik Yer Tutucusu"/>
          <p:cNvSpPr>
            <a:spLocks noGrp="1"/>
          </p:cNvSpPr>
          <p:nvPr>
            <p:ph sz="quarter" idx="1"/>
          </p:nvPr>
        </p:nvSpPr>
        <p:spPr>
          <a:xfrm>
            <a:off x="285750" y="1000108"/>
            <a:ext cx="8643968" cy="5000625"/>
          </a:xfrm>
        </p:spPr>
        <p:txBody>
          <a:bodyPr>
            <a:normAutofit lnSpcReduction="10000"/>
          </a:bodyPr>
          <a:lstStyle/>
          <a:p>
            <a:r>
              <a:rPr lang="tr-TR" sz="2700" b="1" dirty="0" smtClean="0">
                <a:latin typeface="Calibri" pitchFamily="34" charset="0"/>
              </a:rPr>
              <a:t>Öğrencilere rekabet kavramını öğretin ve bunun ne zaman faydalı, ne zaman zararlı olduğunu anlatın.</a:t>
            </a:r>
          </a:p>
          <a:p>
            <a:r>
              <a:rPr lang="tr-TR" sz="2700" b="1" dirty="0" smtClean="0">
                <a:latin typeface="Calibri" pitchFamily="34" charset="0"/>
              </a:rPr>
              <a:t>Öğrencilere niçin öğretmenlik yaptığınızı açıklayın. Öğretmenlik yapmanın sorumluluğu ve öneminden ne anladığınızı açıklayın.</a:t>
            </a:r>
          </a:p>
          <a:p>
            <a:r>
              <a:rPr lang="tr-TR" sz="2700" b="1" dirty="0" smtClean="0">
                <a:latin typeface="Calibri" pitchFamily="34" charset="0"/>
              </a:rPr>
              <a:t>Topluma yaptığınız hizmetlerden öğrencilere bahsedin. Hangi gönüllü kuruluşlarda neler    yapabileceklerini anlatın.</a:t>
            </a:r>
          </a:p>
          <a:p>
            <a:r>
              <a:rPr lang="tr-TR" sz="2700" b="1" dirty="0" smtClean="0">
                <a:latin typeface="Calibri" pitchFamily="34" charset="0"/>
              </a:rPr>
              <a:t>Öğrencilere medyayı eleştirel bir yaklaşımla çözümlemeyi öğretin. Medyadaki mesajların değerlerimizi nasıl etkilediği üzerinde tartışılmasını teşvik edin.</a:t>
            </a:r>
            <a:r>
              <a:rPr lang="tr-TR" sz="2700" dirty="0" smtClean="0"/>
              <a:t>                              </a:t>
            </a:r>
            <a:r>
              <a:rPr lang="tr-TR" sz="2700" b="1" dirty="0" smtClean="0">
                <a:latin typeface="Calibri" pitchFamily="34" charset="0"/>
              </a:rPr>
              <a:t>        </a:t>
            </a:r>
          </a:p>
        </p:txBody>
      </p:sp>
      <p:sp>
        <p:nvSpPr>
          <p:cNvPr id="5" name="1 Başlık"/>
          <p:cNvSpPr>
            <a:spLocks noGrp="1"/>
          </p:cNvSpPr>
          <p:nvPr>
            <p:ph type="title"/>
          </p:nvPr>
        </p:nvSpPr>
        <p:spPr>
          <a:xfrm>
            <a:off x="2286001" y="228600"/>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2 İçerik Yer Tutucusu"/>
          <p:cNvSpPr>
            <a:spLocks noGrp="1"/>
          </p:cNvSpPr>
          <p:nvPr>
            <p:ph sz="quarter" idx="1"/>
          </p:nvPr>
        </p:nvSpPr>
        <p:spPr>
          <a:xfrm>
            <a:off x="142875" y="1500188"/>
            <a:ext cx="8858250" cy="4714875"/>
          </a:xfrm>
        </p:spPr>
        <p:txBody>
          <a:bodyPr/>
          <a:lstStyle/>
          <a:p>
            <a:pPr algn="just"/>
            <a:r>
              <a:rPr lang="tr-TR" sz="2800" b="1" dirty="0" smtClean="0">
                <a:latin typeface="Calibri" pitchFamily="34" charset="0"/>
              </a:rPr>
              <a:t>Mezun olup yüksek okula gitmiş, iş hayatına atılmış eski öğrencilerinizi davet edip tecrübelerini aktarmalarını sağlayın. Güzel alışkanlıkların onlara işlerinde nasıl yardımcı olduğunu sorun.</a:t>
            </a:r>
          </a:p>
          <a:p>
            <a:pPr algn="just"/>
            <a:r>
              <a:rPr lang="tr-TR" sz="2800" b="1" dirty="0" smtClean="0">
                <a:latin typeface="Calibri" pitchFamily="34" charset="0"/>
              </a:rPr>
              <a:t>Çevrenizdeki yetişkinleri davet ederek onların değerleri, tecrübelerini ve yardımlarını gündeme getirin.</a:t>
            </a:r>
          </a:p>
          <a:p>
            <a:pPr algn="just"/>
            <a:r>
              <a:rPr lang="tr-TR" sz="2800" b="1" dirty="0" smtClean="0">
                <a:latin typeface="Calibri" pitchFamily="34" charset="0"/>
              </a:rPr>
              <a:t>Öğrencilerin empati geliştirmelerine yardımcı olun. Onlara şu tür sorular sorun: "Kimse seninle oynamak istemezse kendini nasıl hissedersin?", "Birisi senin adınla alay ederse neler hissedersin?" vb.</a:t>
            </a:r>
          </a:p>
        </p:txBody>
      </p:sp>
      <p:sp>
        <p:nvSpPr>
          <p:cNvPr id="5" name="1 Başlık"/>
          <p:cNvSpPr>
            <a:spLocks noGrp="1"/>
          </p:cNvSpPr>
          <p:nvPr>
            <p:ph type="title"/>
          </p:nvPr>
        </p:nvSpPr>
        <p:spPr>
          <a:xfrm>
            <a:off x="2285984" y="357166"/>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2 İçerik Yer Tutucusu"/>
          <p:cNvSpPr>
            <a:spLocks noGrp="1"/>
          </p:cNvSpPr>
          <p:nvPr>
            <p:ph sz="quarter" idx="1"/>
          </p:nvPr>
        </p:nvSpPr>
        <p:spPr>
          <a:xfrm>
            <a:off x="0" y="1071546"/>
            <a:ext cx="8858250" cy="5072063"/>
          </a:xfrm>
        </p:spPr>
        <p:txBody>
          <a:bodyPr/>
          <a:lstStyle/>
          <a:p>
            <a:pPr algn="just"/>
            <a:r>
              <a:rPr lang="tr-TR" sz="2900" b="1" dirty="0" smtClean="0">
                <a:latin typeface="Calibri" pitchFamily="34" charset="0"/>
              </a:rPr>
              <a:t>Nezaket ve kibarlık üzerinde durun. Öğrencilere, diğer öğrencileri ve yetişkinleri dikkatli bir şekilde nasıl dinlemeleri gerektiğini öğretin.</a:t>
            </a:r>
          </a:p>
          <a:p>
            <a:pPr algn="just"/>
            <a:r>
              <a:rPr lang="tr-TR" sz="2900" b="1" dirty="0" smtClean="0">
                <a:latin typeface="Calibri" pitchFamily="34" charset="0"/>
              </a:rPr>
              <a:t>Büyük öğrencilerin küçüklere yardımcı olmalarını sağlayan ortamlar oluşturun.</a:t>
            </a:r>
          </a:p>
          <a:p>
            <a:pPr algn="just"/>
            <a:r>
              <a:rPr lang="tr-TR" sz="2900" b="1" dirty="0" smtClean="0">
                <a:latin typeface="Calibri" pitchFamily="34" charset="0"/>
              </a:rPr>
              <a:t>Öğrenci ve velilerin seminer, gezi gibi ortak bir projede görev almalarını sağlayın.</a:t>
            </a:r>
          </a:p>
          <a:p>
            <a:pPr algn="just"/>
            <a:r>
              <a:rPr lang="tr-TR" sz="2900" b="1" dirty="0" smtClean="0">
                <a:latin typeface="Calibri" pitchFamily="34" charset="0"/>
              </a:rPr>
              <a:t>Öğrencilere teşekkür mesajları yazmayı öğretin. Öğrenciler için değerli çalışmalar yapanlara teşekkür mektupları yazdırın.</a:t>
            </a:r>
          </a:p>
        </p:txBody>
      </p:sp>
      <p:sp>
        <p:nvSpPr>
          <p:cNvPr id="5" name="1 Başlık"/>
          <p:cNvSpPr>
            <a:spLocks noGrp="1"/>
          </p:cNvSpPr>
          <p:nvPr>
            <p:ph type="title"/>
          </p:nvPr>
        </p:nvSpPr>
        <p:spPr>
          <a:xfrm>
            <a:off x="2286001" y="228600"/>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2 İçerik Yer Tutucusu"/>
          <p:cNvSpPr>
            <a:spLocks noGrp="1"/>
          </p:cNvSpPr>
          <p:nvPr>
            <p:ph sz="quarter" idx="1"/>
          </p:nvPr>
        </p:nvSpPr>
        <p:spPr>
          <a:xfrm>
            <a:off x="142875" y="1527175"/>
            <a:ext cx="8786813" cy="4759325"/>
          </a:xfrm>
        </p:spPr>
        <p:txBody>
          <a:bodyPr/>
          <a:lstStyle/>
          <a:p>
            <a:r>
              <a:rPr lang="tr-TR" sz="2800" b="1" dirty="0" smtClean="0">
                <a:latin typeface="Calibri" pitchFamily="34" charset="0"/>
              </a:rPr>
              <a:t>Diğer din ve kültürleri aşağılamayın ve başkalarına karşı âdil davranmanın önemini vurgulayın.</a:t>
            </a:r>
          </a:p>
          <a:p>
            <a:r>
              <a:rPr lang="tr-TR" sz="2800" b="1" dirty="0" smtClean="0">
                <a:latin typeface="Calibri" pitchFamily="34" charset="0"/>
              </a:rPr>
              <a:t>Hor görülen öğrencilere destek olun ve bu anları bir eğitim fırsatı olarak görün.</a:t>
            </a:r>
          </a:p>
          <a:p>
            <a:r>
              <a:rPr lang="tr-TR" sz="2800" b="1" dirty="0" smtClean="0">
                <a:latin typeface="Calibri" pitchFamily="34" charset="0"/>
              </a:rPr>
              <a:t>Canlılara karşı şefkatli olma düşüncesini aşılayın.</a:t>
            </a:r>
          </a:p>
          <a:p>
            <a:r>
              <a:rPr lang="tr-TR" sz="2800" b="1" dirty="0" smtClean="0">
                <a:latin typeface="Calibri" pitchFamily="34" charset="0"/>
              </a:rPr>
              <a:t>Ürünlerin tekrar kullanımıyla ilgili kampanyalar başlatın. Tasarruflu olma ve israftan kaçınmanın önemini anlatın.</a:t>
            </a:r>
          </a:p>
          <a:p>
            <a:r>
              <a:rPr lang="tr-TR" sz="2800" b="1" dirty="0" smtClean="0">
                <a:latin typeface="Calibri" pitchFamily="34" charset="0"/>
              </a:rPr>
              <a:t>Ülke çapında güzel ahlakı destekleyen programlardan öğrencilerinizi haberdar edin.</a:t>
            </a:r>
          </a:p>
        </p:txBody>
      </p:sp>
      <p:pic>
        <p:nvPicPr>
          <p:cNvPr id="105476" name="3 Resim" descr="imgres.jpg"/>
          <p:cNvPicPr>
            <a:picLocks noChangeAspect="1"/>
          </p:cNvPicPr>
          <p:nvPr/>
        </p:nvPicPr>
        <p:blipFill>
          <a:blip r:embed="rId2" cstate="print"/>
          <a:srcRect/>
          <a:stretch>
            <a:fillRect/>
          </a:stretch>
        </p:blipFill>
        <p:spPr bwMode="auto">
          <a:xfrm>
            <a:off x="7143768" y="0"/>
            <a:ext cx="2000232" cy="1500188"/>
          </a:xfrm>
          <a:prstGeom prst="rect">
            <a:avLst/>
          </a:prstGeom>
          <a:noFill/>
          <a:ln w="9525">
            <a:noFill/>
            <a:miter lim="800000"/>
            <a:headEnd/>
            <a:tailEnd/>
          </a:ln>
        </p:spPr>
      </p:pic>
      <p:pic>
        <p:nvPicPr>
          <p:cNvPr id="105477" name="4 Resim" descr="l.jpg"/>
          <p:cNvPicPr>
            <a:picLocks noChangeAspect="1"/>
          </p:cNvPicPr>
          <p:nvPr/>
        </p:nvPicPr>
        <p:blipFill>
          <a:blip r:embed="rId3" cstate="print"/>
          <a:srcRect/>
          <a:stretch>
            <a:fillRect/>
          </a:stretch>
        </p:blipFill>
        <p:spPr bwMode="auto">
          <a:xfrm>
            <a:off x="0" y="0"/>
            <a:ext cx="2143108" cy="1500188"/>
          </a:xfrm>
          <a:prstGeom prst="rect">
            <a:avLst/>
          </a:prstGeom>
          <a:noFill/>
          <a:ln w="9525">
            <a:noFill/>
            <a:miter lim="800000"/>
            <a:headEnd/>
            <a:tailEnd/>
          </a:ln>
        </p:spPr>
      </p:pic>
      <p:sp>
        <p:nvSpPr>
          <p:cNvPr id="7" name="1 Başlık"/>
          <p:cNvSpPr>
            <a:spLocks noGrp="1"/>
          </p:cNvSpPr>
          <p:nvPr>
            <p:ph type="title"/>
          </p:nvPr>
        </p:nvSpPr>
        <p:spPr>
          <a:xfrm>
            <a:off x="2286001" y="228600"/>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2 İçerik Yer Tutucusu"/>
          <p:cNvSpPr>
            <a:spLocks noGrp="1"/>
          </p:cNvSpPr>
          <p:nvPr>
            <p:ph sz="quarter" idx="1"/>
          </p:nvPr>
        </p:nvSpPr>
        <p:spPr>
          <a:xfrm>
            <a:off x="142875" y="1428750"/>
            <a:ext cx="8858250" cy="4929188"/>
          </a:xfrm>
        </p:spPr>
        <p:txBody>
          <a:bodyPr/>
          <a:lstStyle/>
          <a:p>
            <a:r>
              <a:rPr lang="tr-TR" sz="2700" b="1" dirty="0" smtClean="0">
                <a:latin typeface="Calibri" pitchFamily="34" charset="0"/>
              </a:rPr>
              <a:t>Öğrencilerin ebeveynlerinin de desteğiyle; çevrelerinde basit temizlik işleri, ağaç dikme, tamiratlar gibi çalışmalarla çevrelerine hizmet etmelerini sağlayın.</a:t>
            </a:r>
          </a:p>
          <a:p>
            <a:r>
              <a:rPr lang="tr-TR" sz="2700" b="1" dirty="0" smtClean="0">
                <a:latin typeface="Calibri" pitchFamily="34" charset="0"/>
              </a:rPr>
              <a:t>Kurumunuza ait bir şarkınız olsun ve yeni gelenlere bunun sözlerini ve anlamını öğretin.</a:t>
            </a:r>
          </a:p>
          <a:p>
            <a:r>
              <a:rPr lang="tr-TR" sz="2700" b="1" dirty="0" smtClean="0">
                <a:latin typeface="Calibri" pitchFamily="34" charset="0"/>
              </a:rPr>
              <a:t>Okulunuza ait bir şarkınız yoksa öğrenciler arasında bir yarışma düzenleyerek bir tane yazmalarını temin edin. Ne tür fikirlerin şarkıda yer alması gerektiği konusunda görüş alışverişinde bulunun.</a:t>
            </a:r>
          </a:p>
          <a:p>
            <a:r>
              <a:rPr lang="tr-TR" sz="2700" b="1" dirty="0" smtClean="0">
                <a:latin typeface="Calibri" pitchFamily="34" charset="0"/>
              </a:rPr>
              <a:t>Öğrencilerin kendi aralarında kaynaşmasını sağlayan faaliyetler düzenleyin.</a:t>
            </a:r>
          </a:p>
        </p:txBody>
      </p:sp>
      <p:pic>
        <p:nvPicPr>
          <p:cNvPr id="106500" name="3 Resim" descr="imgres.jpg"/>
          <p:cNvPicPr>
            <a:picLocks noChangeAspect="1"/>
          </p:cNvPicPr>
          <p:nvPr/>
        </p:nvPicPr>
        <p:blipFill>
          <a:blip r:embed="rId2" cstate="print"/>
          <a:srcRect/>
          <a:stretch>
            <a:fillRect/>
          </a:stretch>
        </p:blipFill>
        <p:spPr bwMode="auto">
          <a:xfrm>
            <a:off x="0" y="0"/>
            <a:ext cx="2357422" cy="1500188"/>
          </a:xfrm>
          <a:prstGeom prst="rect">
            <a:avLst/>
          </a:prstGeom>
          <a:noFill/>
          <a:ln w="9525">
            <a:noFill/>
            <a:miter lim="800000"/>
            <a:headEnd/>
            <a:tailEnd/>
          </a:ln>
        </p:spPr>
      </p:pic>
      <p:pic>
        <p:nvPicPr>
          <p:cNvPr id="106501" name="4 Resim" descr="imgres.jpg"/>
          <p:cNvPicPr>
            <a:picLocks noChangeAspect="1"/>
          </p:cNvPicPr>
          <p:nvPr/>
        </p:nvPicPr>
        <p:blipFill>
          <a:blip r:embed="rId3" cstate="print"/>
          <a:srcRect/>
          <a:stretch>
            <a:fillRect/>
          </a:stretch>
        </p:blipFill>
        <p:spPr bwMode="auto">
          <a:xfrm>
            <a:off x="7215206" y="0"/>
            <a:ext cx="1928794" cy="1428750"/>
          </a:xfrm>
          <a:prstGeom prst="rect">
            <a:avLst/>
          </a:prstGeom>
          <a:noFill/>
          <a:ln w="9525">
            <a:noFill/>
            <a:miter lim="800000"/>
            <a:headEnd/>
            <a:tailEnd/>
          </a:ln>
        </p:spPr>
      </p:pic>
      <p:sp>
        <p:nvSpPr>
          <p:cNvPr id="7" name="1 Başlık"/>
          <p:cNvSpPr>
            <a:spLocks noGrp="1"/>
          </p:cNvSpPr>
          <p:nvPr>
            <p:ph type="title"/>
          </p:nvPr>
        </p:nvSpPr>
        <p:spPr>
          <a:xfrm>
            <a:off x="2286001" y="228600"/>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İçerik Yer Tutucusu"/>
          <p:cNvSpPr>
            <a:spLocks noGrp="1"/>
          </p:cNvSpPr>
          <p:nvPr>
            <p:ph idx="1"/>
          </p:nvPr>
        </p:nvSpPr>
        <p:spPr>
          <a:xfrm>
            <a:off x="0" y="912813"/>
            <a:ext cx="9144000" cy="5945187"/>
          </a:xfrm>
        </p:spPr>
        <p:txBody>
          <a:bodyPr/>
          <a:lstStyle/>
          <a:p>
            <a:pPr eaLnBrk="1" hangingPunct="1">
              <a:buFont typeface="Wingdings 2" pitchFamily="18" charset="2"/>
              <a:buNone/>
            </a:pPr>
            <a:r>
              <a:rPr lang="tr-TR" sz="2400" b="1" dirty="0" smtClean="0">
                <a:solidFill>
                  <a:srgbClr val="FF0000"/>
                </a:solidFill>
              </a:rPr>
              <a:t>                                                                                                                                     </a:t>
            </a:r>
          </a:p>
          <a:p>
            <a:pPr eaLnBrk="1" hangingPunct="1">
              <a:buFont typeface="Wingdings 2" pitchFamily="18" charset="2"/>
              <a:buNone/>
            </a:pPr>
            <a:endParaRPr lang="tr-TR" sz="2400" b="1" dirty="0" smtClean="0">
              <a:solidFill>
                <a:srgbClr val="FF0000"/>
              </a:solidFill>
            </a:endParaRPr>
          </a:p>
          <a:p>
            <a:pPr eaLnBrk="1" hangingPunct="1">
              <a:buFont typeface="Wingdings 2" pitchFamily="18" charset="2"/>
              <a:buNone/>
            </a:pPr>
            <a:endParaRPr lang="tr-TR" sz="2400" b="1" dirty="0" smtClean="0">
              <a:solidFill>
                <a:srgbClr val="FF0000"/>
              </a:solidFill>
            </a:endParaRPr>
          </a:p>
          <a:p>
            <a:pPr eaLnBrk="1" hangingPunct="1">
              <a:buFont typeface="Wingdings 2" pitchFamily="18" charset="2"/>
              <a:buNone/>
            </a:pPr>
            <a:endParaRPr lang="tr-TR" sz="2400" b="1" dirty="0" smtClean="0">
              <a:solidFill>
                <a:srgbClr val="FF0000"/>
              </a:solidFill>
            </a:endParaRPr>
          </a:p>
          <a:p>
            <a:pPr eaLnBrk="1" hangingPunct="1">
              <a:buFont typeface="Wingdings 2" pitchFamily="18" charset="2"/>
              <a:buNone/>
            </a:pPr>
            <a:endParaRPr lang="tr-TR" sz="2400" b="1" dirty="0" smtClean="0">
              <a:solidFill>
                <a:srgbClr val="FF0000"/>
              </a:solidFill>
            </a:endParaRPr>
          </a:p>
          <a:p>
            <a:pPr eaLnBrk="1" hangingPunct="1">
              <a:buFont typeface="Wingdings 2" pitchFamily="18" charset="2"/>
              <a:buNone/>
            </a:pPr>
            <a:endParaRPr lang="tr-TR" sz="2400" b="1" dirty="0" smtClean="0">
              <a:solidFill>
                <a:srgbClr val="FF0000"/>
              </a:solidFill>
            </a:endParaRPr>
          </a:p>
          <a:p>
            <a:pPr eaLnBrk="1" hangingPunct="1">
              <a:buFont typeface="Wingdings 2" pitchFamily="18" charset="2"/>
              <a:buNone/>
            </a:pPr>
            <a:r>
              <a:rPr lang="tr-TR" sz="2400" b="1" dirty="0" smtClean="0">
                <a:solidFill>
                  <a:srgbClr val="FF0000"/>
                </a:solidFill>
              </a:rPr>
              <a:t>                                         </a:t>
            </a:r>
            <a:endParaRPr lang="tr-TR" dirty="0" smtClean="0"/>
          </a:p>
          <a:p>
            <a:pPr eaLnBrk="1" hangingPunct="1">
              <a:buFont typeface="Wingdings 2" pitchFamily="18" charset="2"/>
              <a:buNone/>
            </a:pPr>
            <a:endParaRPr lang="tr-TR" dirty="0" smtClean="0"/>
          </a:p>
        </p:txBody>
      </p:sp>
      <p:sp>
        <p:nvSpPr>
          <p:cNvPr id="5" name="4 Oval"/>
          <p:cNvSpPr/>
          <p:nvPr/>
        </p:nvSpPr>
        <p:spPr>
          <a:xfrm>
            <a:off x="3357554" y="1071546"/>
            <a:ext cx="2293947" cy="1304917"/>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smtClean="0">
                <a:solidFill>
                  <a:schemeClr val="tx1"/>
                </a:solidFill>
              </a:rPr>
              <a:t>SEVGİ</a:t>
            </a:r>
            <a:endParaRPr lang="tr-TR" b="1" dirty="0">
              <a:solidFill>
                <a:schemeClr val="tx1"/>
              </a:solidFill>
            </a:endParaRPr>
          </a:p>
        </p:txBody>
      </p:sp>
      <p:sp>
        <p:nvSpPr>
          <p:cNvPr id="6" name="5 Oval"/>
          <p:cNvSpPr/>
          <p:nvPr/>
        </p:nvSpPr>
        <p:spPr>
          <a:xfrm>
            <a:off x="6500826" y="3357562"/>
            <a:ext cx="2417790" cy="1223963"/>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b="1" dirty="0" smtClean="0">
              <a:solidFill>
                <a:schemeClr val="tx1"/>
              </a:solidFill>
            </a:endParaRPr>
          </a:p>
          <a:p>
            <a:pPr algn="ctr" fontAlgn="auto">
              <a:spcBef>
                <a:spcPts val="0"/>
              </a:spcBef>
              <a:spcAft>
                <a:spcPts val="0"/>
              </a:spcAft>
              <a:defRPr/>
            </a:pPr>
            <a:r>
              <a:rPr lang="tr-TR" b="1" dirty="0" smtClean="0">
                <a:solidFill>
                  <a:schemeClr val="tx1"/>
                </a:solidFill>
              </a:rPr>
              <a:t>YARDIMLAŞMA</a:t>
            </a:r>
          </a:p>
          <a:p>
            <a:pPr algn="ctr" fontAlgn="auto">
              <a:spcBef>
                <a:spcPts val="0"/>
              </a:spcBef>
              <a:spcAft>
                <a:spcPts val="0"/>
              </a:spcAft>
              <a:defRPr/>
            </a:pPr>
            <a:endParaRPr lang="tr-TR" dirty="0"/>
          </a:p>
        </p:txBody>
      </p:sp>
      <p:sp>
        <p:nvSpPr>
          <p:cNvPr id="7" name="6 Oval"/>
          <p:cNvSpPr/>
          <p:nvPr/>
        </p:nvSpPr>
        <p:spPr>
          <a:xfrm>
            <a:off x="3143240" y="5286388"/>
            <a:ext cx="2428892" cy="1214446"/>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smtClean="0">
                <a:solidFill>
                  <a:schemeClr val="tx1"/>
                </a:solidFill>
              </a:rPr>
              <a:t>DÜRÜSTLÜK</a:t>
            </a:r>
            <a:endParaRPr lang="tr-TR" b="1" dirty="0">
              <a:solidFill>
                <a:schemeClr val="tx1"/>
              </a:solidFill>
            </a:endParaRPr>
          </a:p>
        </p:txBody>
      </p:sp>
      <p:sp>
        <p:nvSpPr>
          <p:cNvPr id="8" name="7 Oval"/>
          <p:cNvSpPr/>
          <p:nvPr/>
        </p:nvSpPr>
        <p:spPr>
          <a:xfrm>
            <a:off x="5715008" y="4857760"/>
            <a:ext cx="2286016" cy="1357322"/>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smtClean="0">
                <a:solidFill>
                  <a:schemeClr val="tx1"/>
                </a:solidFill>
              </a:rPr>
              <a:t>ADALET</a:t>
            </a:r>
            <a:endParaRPr lang="tr-TR" b="1" dirty="0">
              <a:solidFill>
                <a:schemeClr val="tx1"/>
              </a:solidFill>
            </a:endParaRPr>
          </a:p>
        </p:txBody>
      </p:sp>
      <p:sp>
        <p:nvSpPr>
          <p:cNvPr id="9" name="8 Oval"/>
          <p:cNvSpPr/>
          <p:nvPr/>
        </p:nvSpPr>
        <p:spPr>
          <a:xfrm>
            <a:off x="214282" y="3286124"/>
            <a:ext cx="2271742" cy="1222375"/>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smtClean="0">
                <a:solidFill>
                  <a:schemeClr val="tx1"/>
                </a:solidFill>
              </a:rPr>
              <a:t>HOŞGÖRÜ</a:t>
            </a:r>
            <a:endParaRPr lang="tr-TR" b="1" dirty="0">
              <a:solidFill>
                <a:schemeClr val="tx1"/>
              </a:solidFill>
            </a:endParaRPr>
          </a:p>
        </p:txBody>
      </p:sp>
      <p:sp>
        <p:nvSpPr>
          <p:cNvPr id="10" name="9 Oval"/>
          <p:cNvSpPr/>
          <p:nvPr/>
        </p:nvSpPr>
        <p:spPr>
          <a:xfrm>
            <a:off x="5857884" y="1714488"/>
            <a:ext cx="2347937" cy="137001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smtClean="0">
                <a:solidFill>
                  <a:schemeClr val="tx1"/>
                </a:solidFill>
              </a:rPr>
              <a:t>SAYGI</a:t>
            </a:r>
            <a:endParaRPr lang="tr-TR" b="1" dirty="0">
              <a:solidFill>
                <a:schemeClr val="tx1"/>
              </a:solidFill>
            </a:endParaRPr>
          </a:p>
        </p:txBody>
      </p:sp>
      <p:sp>
        <p:nvSpPr>
          <p:cNvPr id="11" name="10 Oval"/>
          <p:cNvSpPr/>
          <p:nvPr/>
        </p:nvSpPr>
        <p:spPr>
          <a:xfrm>
            <a:off x="785786" y="4868863"/>
            <a:ext cx="2346352" cy="1131905"/>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smtClean="0">
                <a:solidFill>
                  <a:schemeClr val="tx1"/>
                </a:solidFill>
              </a:rPr>
              <a:t>MERHAMET</a:t>
            </a:r>
            <a:endParaRPr lang="tr-TR" b="1" dirty="0">
              <a:solidFill>
                <a:schemeClr val="tx1"/>
              </a:solidFill>
            </a:endParaRPr>
          </a:p>
        </p:txBody>
      </p:sp>
      <p:sp>
        <p:nvSpPr>
          <p:cNvPr id="12" name="11 Oval"/>
          <p:cNvSpPr/>
          <p:nvPr/>
        </p:nvSpPr>
        <p:spPr>
          <a:xfrm>
            <a:off x="785786" y="1643050"/>
            <a:ext cx="2324127" cy="1281125"/>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b="1" dirty="0" smtClean="0">
                <a:solidFill>
                  <a:schemeClr val="tx1"/>
                </a:solidFill>
              </a:rPr>
              <a:t>DOSTLUK</a:t>
            </a:r>
            <a:endParaRPr lang="tr-TR" b="1" dirty="0">
              <a:solidFill>
                <a:schemeClr val="tx1"/>
              </a:solidFill>
            </a:endParaRPr>
          </a:p>
        </p:txBody>
      </p:sp>
      <p:sp>
        <p:nvSpPr>
          <p:cNvPr id="13" name="12 Oval"/>
          <p:cNvSpPr/>
          <p:nvPr/>
        </p:nvSpPr>
        <p:spPr>
          <a:xfrm>
            <a:off x="2714612" y="3000372"/>
            <a:ext cx="3643338" cy="1720857"/>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sz="2400" b="1" dirty="0" smtClean="0">
                <a:solidFill>
                  <a:srgbClr val="002060"/>
                </a:solidFill>
                <a:latin typeface="Comic Sans MS" pitchFamily="66" charset="0"/>
              </a:rPr>
              <a:t>DEĞERLERİMİZ</a:t>
            </a:r>
            <a:endParaRPr lang="tr-TR" sz="2400" b="1" dirty="0">
              <a:solidFill>
                <a:srgbClr val="002060"/>
              </a:solidFill>
              <a:latin typeface="Comic Sans MS" pitchFamily="66" charset="0"/>
            </a:endParaRPr>
          </a:p>
        </p:txBody>
      </p:sp>
      <p:sp>
        <p:nvSpPr>
          <p:cNvPr id="14" name="13 Metin kutusu"/>
          <p:cNvSpPr txBox="1"/>
          <p:nvPr/>
        </p:nvSpPr>
        <p:spPr>
          <a:xfrm>
            <a:off x="2071670" y="357166"/>
            <a:ext cx="4786346" cy="707886"/>
          </a:xfrm>
          <a:prstGeom prst="rect">
            <a:avLst/>
          </a:prstGeom>
          <a:noFill/>
        </p:spPr>
        <p:txBody>
          <a:bodyPr wrap="square" rtlCol="0">
            <a:spAutoFit/>
          </a:bodyPr>
          <a:lstStyle/>
          <a:p>
            <a:pPr algn="ctr"/>
            <a:r>
              <a:rPr lang="tr-TR" sz="4000" b="1" dirty="0" smtClean="0">
                <a:solidFill>
                  <a:srgbClr val="C00000"/>
                </a:solidFill>
                <a:latin typeface="Comic Sans MS" pitchFamily="66" charset="0"/>
              </a:rPr>
              <a:t>DEĞERLERİMİZ</a:t>
            </a:r>
            <a:endParaRPr lang="tr-TR" sz="4000" b="1" dirty="0">
              <a:solidFill>
                <a:srgbClr val="C000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ppt_x"/>
                                          </p:val>
                                        </p:tav>
                                        <p:tav tm="100000">
                                          <p:val>
                                            <p:strVal val="#ppt_x"/>
                                          </p:val>
                                        </p:tav>
                                      </p:tavLst>
                                    </p:anim>
                                    <p:anim calcmode="lin" valueType="num">
                                      <p:cBhvr additive="base">
                                        <p:cTn id="1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0"/>
                                        <p:tgtEl>
                                          <p:spTgt spid="7"/>
                                        </p:tgtEl>
                                      </p:cBhvr>
                                    </p:animEffect>
                                    <p:anim calcmode="lin" valueType="num">
                                      <p:cBhvr>
                                        <p:cTn id="33" dur="1000" fill="hold"/>
                                        <p:tgtEl>
                                          <p:spTgt spid="7"/>
                                        </p:tgtEl>
                                        <p:attrNameLst>
                                          <p:attrName>ppt_x</p:attrName>
                                        </p:attrNameLst>
                                      </p:cBhvr>
                                      <p:tavLst>
                                        <p:tav tm="0">
                                          <p:val>
                                            <p:strVal val="#ppt_x"/>
                                          </p:val>
                                        </p:tav>
                                        <p:tav tm="100000">
                                          <p:val>
                                            <p:strVal val="#ppt_x"/>
                                          </p:val>
                                        </p:tav>
                                      </p:tavLst>
                                    </p:anim>
                                    <p:anim calcmode="lin" valueType="num">
                                      <p:cBhvr>
                                        <p:cTn id="3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1000"/>
                                        <p:tgtEl>
                                          <p:spTgt spid="9"/>
                                        </p:tgtEl>
                                      </p:cBhvr>
                                    </p:animEffect>
                                    <p:anim calcmode="lin" valueType="num">
                                      <p:cBhvr>
                                        <p:cTn id="47" dur="1000" fill="hold"/>
                                        <p:tgtEl>
                                          <p:spTgt spid="9"/>
                                        </p:tgtEl>
                                        <p:attrNameLst>
                                          <p:attrName>ppt_x</p:attrName>
                                        </p:attrNameLst>
                                      </p:cBhvr>
                                      <p:tavLst>
                                        <p:tav tm="0">
                                          <p:val>
                                            <p:strVal val="#ppt_x"/>
                                          </p:val>
                                        </p:tav>
                                        <p:tav tm="100000">
                                          <p:val>
                                            <p:strVal val="#ppt_x"/>
                                          </p:val>
                                        </p:tav>
                                      </p:tavLst>
                                    </p:anim>
                                    <p:anim calcmode="lin" valueType="num">
                                      <p:cBhvr>
                                        <p:cTn id="4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circle(in)">
                                      <p:cBhvr>
                                        <p:cTn id="60"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2 İçerik Yer Tutucusu"/>
          <p:cNvSpPr>
            <a:spLocks noGrp="1"/>
          </p:cNvSpPr>
          <p:nvPr>
            <p:ph sz="quarter" idx="1"/>
          </p:nvPr>
        </p:nvSpPr>
        <p:spPr>
          <a:xfrm>
            <a:off x="142875" y="1571625"/>
            <a:ext cx="8858250" cy="4786313"/>
          </a:xfrm>
        </p:spPr>
        <p:txBody>
          <a:bodyPr>
            <a:normAutofit lnSpcReduction="10000"/>
          </a:bodyPr>
          <a:lstStyle/>
          <a:p>
            <a:r>
              <a:rPr lang="tr-TR" sz="2700" b="1" dirty="0" smtClean="0">
                <a:latin typeface="Calibri" pitchFamily="34" charset="0"/>
              </a:rPr>
              <a:t>Öğrencileri çevredeki yaşlı veya yardıma muhtaç insanlarla ilgilenmeye teşvik edin.</a:t>
            </a:r>
          </a:p>
          <a:p>
            <a:r>
              <a:rPr lang="tr-TR" sz="2700" b="1" dirty="0" smtClean="0">
                <a:latin typeface="Calibri" pitchFamily="34" charset="0"/>
              </a:rPr>
              <a:t>Öğrencilerinize başka şehir veya ülkelerden mektup arkadaşları bulun ve onların yazışmalardan öğrendikleri bilgileri paylaşın. O yerlerde hayatın nasıl olduğu konusunu gündeme getirin.</a:t>
            </a:r>
          </a:p>
          <a:p>
            <a:r>
              <a:rPr lang="tr-TR" sz="2700" b="1" dirty="0" smtClean="0">
                <a:latin typeface="Calibri" pitchFamily="34" charset="0"/>
              </a:rPr>
              <a:t>Çevredeki memur, işçi veya işverenleri davet ederek iş hayatında değerlerin öneminden bahsettirin.</a:t>
            </a:r>
          </a:p>
          <a:p>
            <a:r>
              <a:rPr lang="tr-TR" sz="2700" b="1" dirty="0" smtClean="0">
                <a:latin typeface="Calibri" pitchFamily="34" charset="0"/>
              </a:rPr>
              <a:t>Kurumunuzun tarihî ve başarılarına ait belgeler ve fotoğraflardan oluşan bir sergi hazırlayıp ziyaretçilere bunu gösterin.</a:t>
            </a:r>
          </a:p>
        </p:txBody>
      </p:sp>
      <p:pic>
        <p:nvPicPr>
          <p:cNvPr id="107524" name="3 Resim" descr="yaslilara_saygi_haftasi.jpg"/>
          <p:cNvPicPr>
            <a:picLocks noChangeAspect="1"/>
          </p:cNvPicPr>
          <p:nvPr/>
        </p:nvPicPr>
        <p:blipFill>
          <a:blip r:embed="rId2" cstate="print"/>
          <a:srcRect/>
          <a:stretch>
            <a:fillRect/>
          </a:stretch>
        </p:blipFill>
        <p:spPr bwMode="auto">
          <a:xfrm>
            <a:off x="0" y="0"/>
            <a:ext cx="2357422" cy="1500188"/>
          </a:xfrm>
          <a:prstGeom prst="rect">
            <a:avLst/>
          </a:prstGeom>
          <a:noFill/>
          <a:ln w="9525">
            <a:noFill/>
            <a:miter lim="800000"/>
            <a:headEnd/>
            <a:tailEnd/>
          </a:ln>
        </p:spPr>
      </p:pic>
      <p:pic>
        <p:nvPicPr>
          <p:cNvPr id="107525" name="4 Resim" descr="imgres.jpg"/>
          <p:cNvPicPr>
            <a:picLocks noChangeAspect="1"/>
          </p:cNvPicPr>
          <p:nvPr/>
        </p:nvPicPr>
        <p:blipFill>
          <a:blip r:embed="rId3" cstate="print"/>
          <a:srcRect/>
          <a:stretch>
            <a:fillRect/>
          </a:stretch>
        </p:blipFill>
        <p:spPr bwMode="auto">
          <a:xfrm>
            <a:off x="7286644" y="1"/>
            <a:ext cx="1857356" cy="1473076"/>
          </a:xfrm>
          <a:prstGeom prst="rect">
            <a:avLst/>
          </a:prstGeom>
          <a:noFill/>
          <a:ln w="9525">
            <a:noFill/>
            <a:miter lim="800000"/>
            <a:headEnd/>
            <a:tailEnd/>
          </a:ln>
        </p:spPr>
      </p:pic>
      <p:sp>
        <p:nvSpPr>
          <p:cNvPr id="7" name="1 Başlık"/>
          <p:cNvSpPr>
            <a:spLocks noGrp="1"/>
          </p:cNvSpPr>
          <p:nvPr>
            <p:ph type="title"/>
          </p:nvPr>
        </p:nvSpPr>
        <p:spPr>
          <a:xfrm>
            <a:off x="2286001" y="228600"/>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2 İçerik Yer Tutucusu"/>
          <p:cNvSpPr>
            <a:spLocks noGrp="1"/>
          </p:cNvSpPr>
          <p:nvPr>
            <p:ph sz="quarter" idx="1"/>
          </p:nvPr>
        </p:nvSpPr>
        <p:spPr>
          <a:xfrm>
            <a:off x="301625" y="2357438"/>
            <a:ext cx="8504238" cy="3929062"/>
          </a:xfrm>
        </p:spPr>
        <p:txBody>
          <a:bodyPr/>
          <a:lstStyle/>
          <a:p>
            <a:r>
              <a:rPr lang="tr-TR" sz="2800" b="1" dirty="0" smtClean="0">
                <a:latin typeface="Calibri" pitchFamily="34" charset="0"/>
              </a:rPr>
              <a:t>Spor yarışmalarında, oyunlarda ve günlük ilişkilerde centilmenliğin önemini vurgulayın.</a:t>
            </a:r>
          </a:p>
          <a:p>
            <a:r>
              <a:rPr lang="tr-TR" sz="2800" b="1" dirty="0" smtClean="0">
                <a:latin typeface="Calibri" pitchFamily="34" charset="0"/>
              </a:rPr>
              <a:t>Okulun politikasını belirlerken öğrencilerin de katkıda bulunmasını temin edin.                                                 </a:t>
            </a:r>
          </a:p>
          <a:p>
            <a:r>
              <a:rPr lang="tr-TR" sz="2800" b="1" dirty="0" smtClean="0">
                <a:latin typeface="Calibri" pitchFamily="34" charset="0"/>
              </a:rPr>
              <a:t>Onlara farklı politikaların karşılaştırılmasıyla ilgili </a:t>
            </a:r>
            <a:br>
              <a:rPr lang="tr-TR" sz="2800" b="1" dirty="0" smtClean="0">
                <a:latin typeface="Calibri" pitchFamily="34" charset="0"/>
              </a:rPr>
            </a:br>
            <a:r>
              <a:rPr lang="tr-TR" sz="2800" b="1" dirty="0" smtClean="0">
                <a:latin typeface="Calibri" pitchFamily="34" charset="0"/>
              </a:rPr>
              <a:t>ödevler verin.</a:t>
            </a:r>
          </a:p>
          <a:p>
            <a:r>
              <a:rPr lang="tr-TR" sz="2800" b="1" dirty="0" smtClean="0">
                <a:latin typeface="Calibri" pitchFamily="34" charset="0"/>
              </a:rPr>
              <a:t>İnsanı düşünmeye, tartışmaya ve yazmaya sevk eden alıntılar toplayın.</a:t>
            </a:r>
          </a:p>
        </p:txBody>
      </p:sp>
      <p:pic>
        <p:nvPicPr>
          <p:cNvPr id="108548" name="3 Resim" descr="imgres.jpg"/>
          <p:cNvPicPr>
            <a:picLocks noChangeAspect="1"/>
          </p:cNvPicPr>
          <p:nvPr/>
        </p:nvPicPr>
        <p:blipFill>
          <a:blip r:embed="rId2" cstate="print"/>
          <a:srcRect/>
          <a:stretch>
            <a:fillRect/>
          </a:stretch>
        </p:blipFill>
        <p:spPr bwMode="auto">
          <a:xfrm>
            <a:off x="7223770" y="0"/>
            <a:ext cx="1920230" cy="2000240"/>
          </a:xfrm>
          <a:prstGeom prst="rect">
            <a:avLst/>
          </a:prstGeom>
          <a:noFill/>
          <a:ln w="9525">
            <a:noFill/>
            <a:miter lim="800000"/>
            <a:headEnd/>
            <a:tailEnd/>
          </a:ln>
        </p:spPr>
      </p:pic>
      <p:pic>
        <p:nvPicPr>
          <p:cNvPr id="108549" name="4 Resim" descr="imgres.jpg"/>
          <p:cNvPicPr>
            <a:picLocks noChangeAspect="1"/>
          </p:cNvPicPr>
          <p:nvPr/>
        </p:nvPicPr>
        <p:blipFill>
          <a:blip r:embed="rId3" cstate="print"/>
          <a:srcRect/>
          <a:stretch>
            <a:fillRect/>
          </a:stretch>
        </p:blipFill>
        <p:spPr bwMode="auto">
          <a:xfrm>
            <a:off x="1" y="0"/>
            <a:ext cx="2214546" cy="2088001"/>
          </a:xfrm>
          <a:prstGeom prst="rect">
            <a:avLst/>
          </a:prstGeom>
          <a:noFill/>
          <a:ln w="9525">
            <a:noFill/>
            <a:miter lim="800000"/>
            <a:headEnd/>
            <a:tailEnd/>
          </a:ln>
        </p:spPr>
      </p:pic>
      <p:sp>
        <p:nvSpPr>
          <p:cNvPr id="7" name="1 Başlık"/>
          <p:cNvSpPr>
            <a:spLocks noGrp="1"/>
          </p:cNvSpPr>
          <p:nvPr>
            <p:ph type="title"/>
          </p:nvPr>
        </p:nvSpPr>
        <p:spPr>
          <a:xfrm>
            <a:off x="2285984" y="785794"/>
            <a:ext cx="4929206" cy="1057275"/>
          </a:xfrm>
        </p:spPr>
        <p:txBody>
          <a:bodyPr>
            <a:normAutofit fontScale="90000"/>
          </a:bodyPr>
          <a:lstStyle/>
          <a:p>
            <a:pPr algn="ctr"/>
            <a:r>
              <a:rPr lang="tr-TR" sz="2800" b="1" dirty="0" smtClean="0">
                <a:solidFill>
                  <a:srgbClr val="C00000"/>
                </a:solidFill>
                <a:latin typeface="Comic Sans MS" pitchFamily="66" charset="0"/>
              </a:rPr>
              <a:t>OKULDA DEĞER EĞİTİMİYLE İLGİLİ YAPILABİLECEKLER</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7" name="WordArt 3" descr="Dar dikey"/>
          <p:cNvSpPr>
            <a:spLocks noChangeArrowheads="1" noChangeShapeType="1" noTextEdit="1"/>
          </p:cNvSpPr>
          <p:nvPr/>
        </p:nvSpPr>
        <p:spPr bwMode="auto">
          <a:xfrm>
            <a:off x="1285852" y="692696"/>
            <a:ext cx="6696075" cy="3960440"/>
          </a:xfrm>
          <a:prstGeom prst="rect">
            <a:avLst/>
          </a:prstGeom>
        </p:spPr>
        <p:txBody>
          <a:bodyPr wrap="none" fromWordArt="1">
            <a:prstTxWarp prst="textCurveUp">
              <a:avLst>
                <a:gd name="adj" fmla="val 439"/>
              </a:avLst>
            </a:prstTxWarp>
          </a:bodyPr>
          <a:lstStyle/>
          <a:p>
            <a:endParaRPr lang="tr-TR" sz="3600" b="1" kern="1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Black"/>
            </a:endParaRPr>
          </a:p>
          <a:p>
            <a:endParaRPr lang="tr-TR" sz="3600" b="1" kern="1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Black"/>
            </a:endParaRPr>
          </a:p>
          <a:p>
            <a:r>
              <a:rPr lang="tr-TR" sz="3600" b="1" kern="10" dirty="0" smtClean="0">
                <a:ln w="24500" cmpd="dbl">
                  <a:solidFill>
                    <a:schemeClr val="accent2">
                      <a:shade val="85000"/>
                      <a:satMod val="155000"/>
                    </a:schemeClr>
                  </a:solidFill>
                  <a:prstDash val="solid"/>
                  <a:miter lim="800000"/>
                </a:ln>
                <a:solidFill>
                  <a:schemeClr val="tx1">
                    <a:lumMod val="95000"/>
                    <a:lumOff val="5000"/>
                  </a:schemeClr>
                </a:solidFill>
                <a:effectLst>
                  <a:outerShdw blurRad="38100" dist="38100" dir="7020000" algn="tl">
                    <a:srgbClr val="000000">
                      <a:alpha val="35000"/>
                    </a:srgbClr>
                  </a:outerShdw>
                </a:effectLst>
                <a:latin typeface="Arial Black"/>
              </a:rPr>
              <a:t>Teşekkürler</a:t>
            </a:r>
          </a:p>
          <a:p>
            <a:endParaRPr lang="tr-TR" sz="3600" b="1" kern="1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Black"/>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92867"/>
                                        </p:tgtEl>
                                        <p:attrNameLst>
                                          <p:attrName>style.visibility</p:attrName>
                                        </p:attrNameLst>
                                      </p:cBhvr>
                                      <p:to>
                                        <p:strVal val="visible"/>
                                      </p:to>
                                    </p:set>
                                    <p:anim calcmode="lin" valueType="num">
                                      <p:cBhvr additive="base">
                                        <p:cTn id="7" dur="3000" fill="hold"/>
                                        <p:tgtEl>
                                          <p:spTgt spid="292867"/>
                                        </p:tgtEl>
                                        <p:attrNameLst>
                                          <p:attrName>ppt_x</p:attrName>
                                        </p:attrNameLst>
                                      </p:cBhvr>
                                      <p:tavLst>
                                        <p:tav tm="0">
                                          <p:val>
                                            <p:strVal val="#ppt_x"/>
                                          </p:val>
                                        </p:tav>
                                        <p:tav tm="100000">
                                          <p:val>
                                            <p:strVal val="#ppt_x"/>
                                          </p:val>
                                        </p:tav>
                                      </p:tavLst>
                                    </p:anim>
                                    <p:anim calcmode="lin" valueType="num">
                                      <p:cBhvr additive="base">
                                        <p:cTn id="8" dur="3000" fill="hold"/>
                                        <p:tgtEl>
                                          <p:spTgt spid="2928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571472" y="500042"/>
            <a:ext cx="8229600" cy="1143000"/>
          </a:xfrm>
        </p:spPr>
        <p:txBody>
          <a:bodyPr/>
          <a:lstStyle/>
          <a:p>
            <a:pPr eaLnBrk="1" fontAlgn="auto" hangingPunct="1">
              <a:spcAft>
                <a:spcPts val="0"/>
              </a:spcAft>
              <a:defRPr/>
            </a:pPr>
            <a:r>
              <a:rPr lang="tr-TR" b="1" dirty="0" smtClean="0">
                <a:solidFill>
                  <a:srgbClr val="C00000"/>
                </a:solidFill>
                <a:latin typeface="Comic Sans MS" pitchFamily="66" charset="0"/>
              </a:rPr>
              <a:t>DEĞERLER</a:t>
            </a:r>
          </a:p>
        </p:txBody>
      </p:sp>
      <p:sp>
        <p:nvSpPr>
          <p:cNvPr id="25602" name="2 İçerik Yer Tutucusu"/>
          <p:cNvSpPr>
            <a:spLocks noGrp="1"/>
          </p:cNvSpPr>
          <p:nvPr>
            <p:ph idx="1"/>
          </p:nvPr>
        </p:nvSpPr>
        <p:spPr>
          <a:xfrm>
            <a:off x="285720" y="1214422"/>
            <a:ext cx="8715375" cy="3000375"/>
          </a:xfrm>
        </p:spPr>
        <p:txBody>
          <a:bodyPr/>
          <a:lstStyle/>
          <a:p>
            <a:pPr algn="just" eaLnBrk="1" hangingPunct="1">
              <a:lnSpc>
                <a:spcPct val="80000"/>
              </a:lnSpc>
              <a:buFont typeface="Wingdings 2" pitchFamily="18" charset="2"/>
              <a:buChar char=""/>
            </a:pPr>
            <a:endParaRPr lang="tr-TR" sz="2000" b="1" dirty="0" smtClean="0"/>
          </a:p>
          <a:p>
            <a:pPr algn="just" eaLnBrk="1" hangingPunct="1">
              <a:lnSpc>
                <a:spcPct val="80000"/>
              </a:lnSpc>
              <a:buFont typeface="Wingdings 2" pitchFamily="18" charset="2"/>
              <a:buNone/>
            </a:pPr>
            <a:endParaRPr lang="tr-TR" sz="2800" b="1" dirty="0" smtClean="0"/>
          </a:p>
          <a:p>
            <a:pPr eaLnBrk="1" hangingPunct="1">
              <a:lnSpc>
                <a:spcPct val="80000"/>
              </a:lnSpc>
              <a:buFont typeface="Wingdings 2" pitchFamily="18" charset="2"/>
              <a:buChar char=""/>
            </a:pPr>
            <a:r>
              <a:rPr lang="tr-TR" sz="2800" b="1" dirty="0" smtClean="0">
                <a:latin typeface="Comic Sans MS" pitchFamily="66" charset="0"/>
              </a:rPr>
              <a:t>Değerler öğretilebilir ve öğrenilebilen olgulardır.</a:t>
            </a:r>
            <a:r>
              <a:rPr lang="tr-TR" sz="2800" dirty="0" smtClean="0">
                <a:latin typeface="Comic Sans MS" pitchFamily="66" charset="0"/>
              </a:rPr>
              <a:t> </a:t>
            </a:r>
            <a:endParaRPr lang="tr-TR" sz="2800" b="1" dirty="0" smtClean="0">
              <a:latin typeface="Comic Sans MS" pitchFamily="66" charset="0"/>
            </a:endParaRPr>
          </a:p>
          <a:p>
            <a:pPr algn="just" eaLnBrk="1" hangingPunct="1">
              <a:lnSpc>
                <a:spcPct val="80000"/>
              </a:lnSpc>
              <a:buFont typeface="Wingdings 2" pitchFamily="18" charset="2"/>
              <a:buChar char=""/>
            </a:pPr>
            <a:endParaRPr lang="tr-TR" sz="2800" b="1" dirty="0" smtClean="0">
              <a:latin typeface="Comic Sans MS" pitchFamily="66" charset="0"/>
            </a:endParaRPr>
          </a:p>
          <a:p>
            <a:pPr eaLnBrk="1" hangingPunct="1">
              <a:lnSpc>
                <a:spcPct val="80000"/>
              </a:lnSpc>
              <a:buFont typeface="Wingdings 2" pitchFamily="18" charset="2"/>
              <a:buChar char=""/>
            </a:pPr>
            <a:r>
              <a:rPr lang="tr-TR" sz="2800" b="1" dirty="0" smtClean="0">
                <a:latin typeface="Comic Sans MS" pitchFamily="66" charset="0"/>
              </a:rPr>
              <a:t>Değerlerin öğrenilmesi, rol öğrenmesi şeklinde bir sosyal öğrenmedir.</a:t>
            </a:r>
            <a:r>
              <a:rPr lang="tr-TR" sz="2800" dirty="0" smtClean="0">
                <a:latin typeface="Comic Sans MS" pitchFamily="66" charset="0"/>
              </a:rPr>
              <a:t> </a:t>
            </a:r>
          </a:p>
        </p:txBody>
      </p:sp>
      <p:pic>
        <p:nvPicPr>
          <p:cNvPr id="25603" name="Picture 7" descr="1212169394acu038resize"/>
          <p:cNvPicPr>
            <a:picLocks noChangeAspect="1" noChangeArrowheads="1"/>
          </p:cNvPicPr>
          <p:nvPr/>
        </p:nvPicPr>
        <p:blipFill>
          <a:blip r:embed="rId2" cstate="print"/>
          <a:srcRect/>
          <a:stretch>
            <a:fillRect/>
          </a:stretch>
        </p:blipFill>
        <p:spPr bwMode="auto">
          <a:xfrm>
            <a:off x="4357686" y="3786190"/>
            <a:ext cx="4367212" cy="264318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85728"/>
            <a:ext cx="8229600" cy="791369"/>
          </a:xfrm>
        </p:spPr>
        <p:txBody>
          <a:bodyPr/>
          <a:lstStyle/>
          <a:p>
            <a:pPr eaLnBrk="1" hangingPunct="1"/>
            <a:r>
              <a:rPr lang="tr-TR" dirty="0" smtClean="0">
                <a:solidFill>
                  <a:srgbClr val="C00000"/>
                </a:solidFill>
                <a:latin typeface="Comic Sans MS" pitchFamily="66" charset="0"/>
              </a:rPr>
              <a:t>        </a:t>
            </a:r>
            <a:r>
              <a:rPr lang="tr-TR" sz="3200" b="1" dirty="0" smtClean="0">
                <a:solidFill>
                  <a:srgbClr val="C00000"/>
                </a:solidFill>
                <a:latin typeface="Comic Sans MS" pitchFamily="66" charset="0"/>
                <a:cs typeface="Times New Roman" pitchFamily="18" charset="0"/>
              </a:rPr>
              <a:t>NİÇİN DEĞERLER EĞİTİMİ?</a:t>
            </a:r>
          </a:p>
        </p:txBody>
      </p:sp>
      <p:sp>
        <p:nvSpPr>
          <p:cNvPr id="3" name="2 İçerik Yer Tutucusu"/>
          <p:cNvSpPr>
            <a:spLocks noGrp="1"/>
          </p:cNvSpPr>
          <p:nvPr>
            <p:ph idx="1"/>
          </p:nvPr>
        </p:nvSpPr>
        <p:spPr>
          <a:xfrm>
            <a:off x="142844" y="928670"/>
            <a:ext cx="8686800" cy="5544616"/>
          </a:xfrm>
        </p:spPr>
        <p:txBody>
          <a:bodyPr>
            <a:normAutofit fontScale="77500" lnSpcReduction="20000"/>
          </a:bodyPr>
          <a:lstStyle/>
          <a:p>
            <a:pPr eaLnBrk="1" hangingPunct="1">
              <a:lnSpc>
                <a:spcPct val="150000"/>
              </a:lnSpc>
              <a:spcBef>
                <a:spcPts val="1200"/>
              </a:spcBef>
              <a:spcAft>
                <a:spcPts val="1200"/>
              </a:spcAft>
              <a:buFont typeface="Wingdings 2" pitchFamily="18" charset="2"/>
              <a:buNone/>
            </a:pPr>
            <a:r>
              <a:rPr lang="tr-TR" sz="3000" b="1" dirty="0" smtClean="0">
                <a:effectLst>
                  <a:outerShdw blurRad="38100" dist="38100" dir="2700000" algn="tl">
                    <a:srgbClr val="000000">
                      <a:alpha val="43137"/>
                    </a:srgbClr>
                  </a:outerShdw>
                </a:effectLst>
              </a:rPr>
              <a:t>		</a:t>
            </a:r>
            <a:r>
              <a:rPr lang="tr-TR" sz="3300" b="1" dirty="0" smtClean="0">
                <a:effectLst>
                  <a:outerShdw blurRad="38100" dist="38100" dir="2700000" algn="tl">
                    <a:srgbClr val="000000">
                      <a:alpha val="43137"/>
                    </a:srgbClr>
                  </a:outerShdw>
                </a:effectLst>
                <a:latin typeface="Comic Sans MS" pitchFamily="66" charset="0"/>
              </a:rPr>
              <a:t>Anne, babalar ve eğitimciler olarak sormamız gereken soruların başında şunlar gelir:</a:t>
            </a:r>
          </a:p>
          <a:p>
            <a:pPr eaLnBrk="1" hangingPunct="1">
              <a:lnSpc>
                <a:spcPct val="150000"/>
              </a:lnSpc>
              <a:spcBef>
                <a:spcPts val="1200"/>
              </a:spcBef>
              <a:spcAft>
                <a:spcPts val="1200"/>
              </a:spcAft>
            </a:pPr>
            <a:r>
              <a:rPr lang="tr-TR" sz="3300" b="1" dirty="0" smtClean="0">
                <a:effectLst>
                  <a:outerShdw blurRad="38100" dist="38100" dir="2700000" algn="tl">
                    <a:srgbClr val="000000">
                      <a:alpha val="43137"/>
                    </a:srgbClr>
                  </a:outerShdw>
                </a:effectLst>
                <a:latin typeface="Comic Sans MS" pitchFamily="66" charset="0"/>
              </a:rPr>
              <a:t>İçinde bulunduğumuz ortam ve çevre istediğimiz değerlere sahip çocukları yetiştirmek için uygun mu?</a:t>
            </a:r>
          </a:p>
          <a:p>
            <a:pPr eaLnBrk="1" hangingPunct="1">
              <a:lnSpc>
                <a:spcPct val="150000"/>
              </a:lnSpc>
            </a:pPr>
            <a:r>
              <a:rPr lang="tr-TR" sz="3300" b="1" dirty="0" smtClean="0">
                <a:effectLst>
                  <a:outerShdw blurRad="38100" dist="38100" dir="2700000" algn="tl">
                    <a:srgbClr val="000000">
                      <a:alpha val="43137"/>
                    </a:srgbClr>
                  </a:outerShdw>
                </a:effectLst>
                <a:latin typeface="Comic Sans MS" pitchFamily="66" charset="0"/>
              </a:rPr>
              <a:t>Biz her şeyi çocuklarımız adına düşünüp yaparken onlar sorumluluk sahibi olabilecekler mi? </a:t>
            </a:r>
          </a:p>
          <a:p>
            <a:pPr eaLnBrk="1" hangingPunct="1"/>
            <a:endParaRPr lang="tr-TR"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71480"/>
            <a:ext cx="8229600" cy="852488"/>
          </a:xfrm>
        </p:spPr>
        <p:txBody>
          <a:bodyPr/>
          <a:lstStyle/>
          <a:p>
            <a:pPr algn="ctr" eaLnBrk="1" hangingPunct="1"/>
            <a:r>
              <a:rPr lang="tr-TR" sz="3200" b="1" dirty="0" smtClean="0">
                <a:solidFill>
                  <a:srgbClr val="C00000"/>
                </a:solidFill>
                <a:latin typeface="Comic Sans MS" pitchFamily="66" charset="0"/>
                <a:cs typeface="Times New Roman" pitchFamily="18" charset="0"/>
              </a:rPr>
              <a:t>NİÇİN DEĞERLER EĞİTİMİ?</a:t>
            </a:r>
          </a:p>
        </p:txBody>
      </p:sp>
      <p:sp>
        <p:nvSpPr>
          <p:cNvPr id="3" name="2 İçerik Yer Tutucusu"/>
          <p:cNvSpPr>
            <a:spLocks noGrp="1"/>
          </p:cNvSpPr>
          <p:nvPr>
            <p:ph idx="1"/>
          </p:nvPr>
        </p:nvSpPr>
        <p:spPr>
          <a:xfrm>
            <a:off x="0" y="1340768"/>
            <a:ext cx="8642350" cy="4797425"/>
          </a:xfrm>
        </p:spPr>
        <p:txBody>
          <a:bodyPr>
            <a:normAutofit fontScale="92500" lnSpcReduction="10000"/>
          </a:bodyPr>
          <a:lstStyle/>
          <a:p>
            <a:pPr eaLnBrk="1" hangingPunct="1">
              <a:lnSpc>
                <a:spcPct val="150000"/>
              </a:lnSpc>
            </a:pPr>
            <a:r>
              <a:rPr lang="tr-TR" b="1" dirty="0" smtClean="0">
                <a:solidFill>
                  <a:schemeClr val="tx1"/>
                </a:solidFill>
              </a:rPr>
              <a:t>Televizyonlarda bu kadar şiddet içerikli programı seyrederken barışçı olabilecekler mi? </a:t>
            </a:r>
          </a:p>
          <a:p>
            <a:pPr eaLnBrk="1" hangingPunct="1">
              <a:lnSpc>
                <a:spcPct val="150000"/>
              </a:lnSpc>
            </a:pPr>
            <a:r>
              <a:rPr lang="tr-TR" b="1" dirty="0" smtClean="0">
                <a:solidFill>
                  <a:schemeClr val="tx1"/>
                </a:solidFill>
              </a:rPr>
              <a:t>Biz aşırı korumacı ve müdahaleci davranırken  onların özgüvenleri gelişecek mi? </a:t>
            </a:r>
          </a:p>
          <a:p>
            <a:pPr eaLnBrk="1" hangingPunct="1">
              <a:lnSpc>
                <a:spcPct val="150000"/>
              </a:lnSpc>
            </a:pPr>
            <a:r>
              <a:rPr lang="tr-TR" b="1" dirty="0" smtClean="0">
                <a:solidFill>
                  <a:schemeClr val="tx1"/>
                </a:solidFill>
              </a:rPr>
              <a:t>Biz şimdi onlar mutlu olsun, üzülmesinler diye uğraşırken, onlar mücadele etmeden mutlu olabilecekler mi?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428604"/>
            <a:ext cx="8229600" cy="935038"/>
          </a:xfrm>
        </p:spPr>
        <p:txBody>
          <a:bodyPr/>
          <a:lstStyle/>
          <a:p>
            <a:pPr algn="ctr" eaLnBrk="1" hangingPunct="1"/>
            <a:r>
              <a:rPr lang="tr-TR" sz="3200" b="1" dirty="0" smtClean="0">
                <a:solidFill>
                  <a:srgbClr val="C00000"/>
                </a:solidFill>
                <a:latin typeface="Comic Sans MS" pitchFamily="66" charset="0"/>
                <a:cs typeface="Times New Roman" pitchFamily="18" charset="0"/>
              </a:rPr>
              <a:t>NİÇİN DEĞERLER EĞİTİMİ?</a:t>
            </a:r>
          </a:p>
        </p:txBody>
      </p:sp>
      <p:sp>
        <p:nvSpPr>
          <p:cNvPr id="3" name="2 İçerik Yer Tutucusu"/>
          <p:cNvSpPr>
            <a:spLocks noGrp="1"/>
          </p:cNvSpPr>
          <p:nvPr>
            <p:ph idx="1"/>
          </p:nvPr>
        </p:nvSpPr>
        <p:spPr>
          <a:xfrm>
            <a:off x="428596" y="1285860"/>
            <a:ext cx="8229600" cy="5327650"/>
          </a:xfrm>
        </p:spPr>
        <p:txBody>
          <a:bodyPr>
            <a:normAutofit fontScale="92500"/>
          </a:bodyPr>
          <a:lstStyle/>
          <a:p>
            <a:pPr eaLnBrk="1" hangingPunct="1">
              <a:lnSpc>
                <a:spcPct val="150000"/>
              </a:lnSpc>
            </a:pPr>
            <a:r>
              <a:rPr lang="tr-TR" sz="3000" b="1" dirty="0" smtClean="0"/>
              <a:t>Okullar, sadece akademik açıdan başarılı bireylerin yetiştirildiği kurumlar olarak mı düşünülmeli?</a:t>
            </a:r>
          </a:p>
          <a:p>
            <a:pPr eaLnBrk="1" hangingPunct="1">
              <a:lnSpc>
                <a:spcPct val="150000"/>
              </a:lnSpc>
            </a:pPr>
            <a:r>
              <a:rPr lang="tr-TR" sz="3000" b="1" dirty="0" smtClean="0"/>
              <a:t>Temel insanî değerleri benimsemiş bireyler yetiştirmek de okulun temel misyonları arasında değil mi?</a:t>
            </a:r>
          </a:p>
          <a:p>
            <a:pPr eaLnBrk="1" hangingPunct="1">
              <a:lnSpc>
                <a:spcPct val="150000"/>
              </a:lnSpc>
            </a:pPr>
            <a:r>
              <a:rPr lang="tr-TR" sz="3000" b="1" dirty="0" smtClean="0"/>
              <a:t>Çağın getirdiği olumsuz durumlar karşısında, okullar öğrencilerine  rehber olabiliyor mu?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571480"/>
            <a:ext cx="8229600" cy="1143000"/>
          </a:xfrm>
        </p:spPr>
        <p:txBody>
          <a:bodyPr/>
          <a:lstStyle/>
          <a:p>
            <a:pPr algn="ctr" eaLnBrk="1" hangingPunct="1"/>
            <a:r>
              <a:rPr lang="tr-TR" sz="3200" b="1" dirty="0" smtClean="0">
                <a:solidFill>
                  <a:srgbClr val="C00000"/>
                </a:solidFill>
                <a:latin typeface="Comic Sans MS" pitchFamily="66" charset="0"/>
                <a:cs typeface="Times New Roman" pitchFamily="18" charset="0"/>
              </a:rPr>
              <a:t>NİÇİN DEĞERLER EĞİTİMİ?</a:t>
            </a:r>
          </a:p>
        </p:txBody>
      </p:sp>
      <p:sp>
        <p:nvSpPr>
          <p:cNvPr id="3" name="2 İçerik Yer Tutucusu"/>
          <p:cNvSpPr>
            <a:spLocks noGrp="1"/>
          </p:cNvSpPr>
          <p:nvPr>
            <p:ph idx="1"/>
          </p:nvPr>
        </p:nvSpPr>
        <p:spPr>
          <a:xfrm>
            <a:off x="468313" y="1557338"/>
            <a:ext cx="8229600" cy="4387850"/>
          </a:xfrm>
        </p:spPr>
        <p:txBody>
          <a:bodyPr>
            <a:normAutofit fontScale="92500" lnSpcReduction="10000"/>
          </a:bodyPr>
          <a:lstStyle/>
          <a:p>
            <a:pPr marL="274320" indent="-274320" eaLnBrk="1" fontAlgn="auto" hangingPunct="1">
              <a:spcAft>
                <a:spcPts val="0"/>
              </a:spcAft>
              <a:buClr>
                <a:schemeClr val="accent3"/>
              </a:buClr>
              <a:buFont typeface="Wingdings 2"/>
              <a:buChar char=""/>
              <a:defRPr/>
            </a:pPr>
            <a:endParaRPr lang="tr-TR" b="1" dirty="0" smtClean="0"/>
          </a:p>
          <a:p>
            <a:pPr marL="274320" indent="-274320" eaLnBrk="1" fontAlgn="auto" hangingPunct="1">
              <a:spcAft>
                <a:spcPts val="0"/>
              </a:spcAft>
              <a:buClr>
                <a:schemeClr val="accent3"/>
              </a:buClr>
              <a:buFont typeface="Wingdings 2"/>
              <a:buChar char=""/>
              <a:defRPr/>
            </a:pPr>
            <a:r>
              <a:rPr lang="tr-TR" b="1" dirty="0" smtClean="0"/>
              <a:t> Yükselen şiddet eğilimleri,</a:t>
            </a:r>
          </a:p>
          <a:p>
            <a:pPr marL="274320" indent="-274320" eaLnBrk="1" fontAlgn="auto" hangingPunct="1">
              <a:spcAft>
                <a:spcPts val="0"/>
              </a:spcAft>
              <a:buClr>
                <a:schemeClr val="accent3"/>
              </a:buClr>
              <a:buFont typeface="Wingdings 2"/>
              <a:buNone/>
              <a:defRPr/>
            </a:pPr>
            <a:endParaRPr lang="tr-TR" b="1" dirty="0" smtClean="0"/>
          </a:p>
          <a:p>
            <a:pPr marL="274320" indent="-274320" eaLnBrk="1" fontAlgn="auto" hangingPunct="1">
              <a:spcAft>
                <a:spcPts val="0"/>
              </a:spcAft>
              <a:buClr>
                <a:schemeClr val="accent3"/>
              </a:buClr>
              <a:buFont typeface="Wingdings 2"/>
              <a:buChar char=""/>
              <a:defRPr/>
            </a:pPr>
            <a:r>
              <a:rPr lang="tr-TR" b="1" dirty="0" smtClean="0"/>
              <a:t>  Sahtekârlıkta artış (yalan söyleme, kopya çekme ve hırsızlık),</a:t>
            </a:r>
          </a:p>
          <a:p>
            <a:pPr marL="274320" indent="-274320" eaLnBrk="1" fontAlgn="auto" hangingPunct="1">
              <a:spcAft>
                <a:spcPts val="0"/>
              </a:spcAft>
              <a:buClr>
                <a:schemeClr val="accent3"/>
              </a:buClr>
              <a:buFont typeface="Wingdings 2"/>
              <a:buChar char=""/>
              <a:defRPr/>
            </a:pPr>
            <a:endParaRPr lang="tr-TR" b="1" dirty="0" smtClean="0"/>
          </a:p>
          <a:p>
            <a:pPr marL="274320" indent="-274320" eaLnBrk="1" fontAlgn="auto" hangingPunct="1">
              <a:spcAft>
                <a:spcPts val="0"/>
              </a:spcAft>
              <a:buClr>
                <a:schemeClr val="accent3"/>
              </a:buClr>
              <a:buFont typeface="Wingdings 2"/>
              <a:buChar char=""/>
              <a:defRPr/>
            </a:pPr>
            <a:r>
              <a:rPr lang="tr-TR" b="1" dirty="0" smtClean="0"/>
              <a:t> Anne-babaya, öğretmene, yetkili kişilere karşı gelme,</a:t>
            </a:r>
            <a:br>
              <a:rPr lang="tr-TR" b="1" dirty="0" smtClean="0"/>
            </a:br>
            <a:endParaRPr lang="tr-TR" b="1" dirty="0" smtClean="0"/>
          </a:p>
          <a:p>
            <a:pPr marL="274320" indent="-274320" eaLnBrk="1" fontAlgn="auto" hangingPunct="1">
              <a:spcAft>
                <a:spcPts val="0"/>
              </a:spcAft>
              <a:buClr>
                <a:schemeClr val="accent3"/>
              </a:buClr>
              <a:buFont typeface="Wingdings 2"/>
              <a:buChar char=""/>
              <a:defRPr/>
            </a:pPr>
            <a:endParaRPr lang="tr-T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67</TotalTime>
  <Words>1037</Words>
  <Application>Microsoft Office PowerPoint</Application>
  <PresentationFormat>Ekran Gösterisi (4:3)</PresentationFormat>
  <Paragraphs>211</Paragraphs>
  <Slides>42</Slides>
  <Notes>1</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42</vt:i4>
      </vt:variant>
    </vt:vector>
  </HeadingPairs>
  <TitlesOfParts>
    <vt:vector size="44" baseType="lpstr">
      <vt:lpstr>Ofis Teması</vt:lpstr>
      <vt:lpstr>Clip</vt:lpstr>
      <vt:lpstr>PowerPoint Sunusu</vt:lpstr>
      <vt:lpstr>SEMİNER İÇERİĞİ</vt:lpstr>
      <vt:lpstr>Değer nedir?</vt:lpstr>
      <vt:lpstr>PowerPoint Sunusu</vt:lpstr>
      <vt:lpstr>DEĞERLER</vt:lpstr>
      <vt:lpstr>        NİÇİN DEĞERLER EĞİTİMİ?</vt:lpstr>
      <vt:lpstr>NİÇİN DEĞERLER EĞİTİMİ?</vt:lpstr>
      <vt:lpstr>NİÇİN DEĞERLER EĞİTİMİ?</vt:lpstr>
      <vt:lpstr>NİÇİN DEĞERLER EĞİTİMİ?</vt:lpstr>
      <vt:lpstr>NİÇİN DEĞERLER EĞİTİMİ?</vt:lpstr>
      <vt:lpstr>NİÇİN DEĞERLER EĞİTİMİ?</vt:lpstr>
      <vt:lpstr>NİÇİN DEĞERLER EĞİTİMİ?</vt:lpstr>
      <vt:lpstr>NİÇİN DEĞERLER EĞİTİMİ?</vt:lpstr>
      <vt:lpstr>NİÇİN DEĞERLER EĞİTİMİ?</vt:lpstr>
      <vt:lpstr>DEĞERLER EĞİTİMİ</vt:lpstr>
      <vt:lpstr>PowerPoint Sunusu</vt:lpstr>
      <vt:lpstr>  DEĞERLER EĞİTİM  PROGRAMININ AMAÇLARI   </vt:lpstr>
      <vt:lpstr>  DEĞERLER EĞİTİM  PROGRAMININ AMAÇLARI   </vt:lpstr>
      <vt:lpstr>DEĞER KAZANIMINDA AİLE</vt:lpstr>
      <vt:lpstr>DEĞERLER EĞİTİMİ</vt:lpstr>
      <vt:lpstr>DEĞER EĞİTİMİNDE OKUL</vt:lpstr>
      <vt:lpstr>DEĞERLER EĞİTİMİ NASIL OLMALI?</vt:lpstr>
      <vt:lpstr>  TÜRK MİLLİ EĞİTİMİNİN AMAÇLARI</vt:lpstr>
      <vt:lpstr>Değer eğitiminde dikkat edeceğimiz hususlar</vt:lpstr>
      <vt:lpstr>Değer eğitiminde dikkat edeceğimiz hususlar</vt:lpstr>
      <vt:lpstr>Değer eğitiminde dikkat edeceğimiz hususlar</vt:lpstr>
      <vt:lpstr>Değer eğitiminde dikkat edeceğimiz hususlar</vt:lpstr>
      <vt:lpstr>Değer eğitiminde dikkat edeceğimiz hususlar</vt:lpstr>
      <vt:lpstr>Değer eğitiminde dikkat edeceğimiz hususlar</vt:lpstr>
      <vt:lpstr>OKULDA DEĞER EĞİTİMİYLE İLGİLİ YAPILABİLECEKLER</vt:lpstr>
      <vt:lpstr>OKULDA DEĞER EĞİTİMİYLE İLGİLİ YAPILABİLECEKLER</vt:lpstr>
      <vt:lpstr>OKULDA DEĞER EĞİTİMİYLE İLGİLİ YAPILABİLECEKLER</vt:lpstr>
      <vt:lpstr>OKULDA DEĞER EĞİTİMİYLE İLGİLİ YAPILABİLECEKLER</vt:lpstr>
      <vt:lpstr>OKULDA DEĞER EĞİTİMİYLE İLGİLİ YAPILABİLECEKLER</vt:lpstr>
      <vt:lpstr>OKULDA DEĞER EĞİTİMİYLE İLGİLİ YAPILABİLECEKLER</vt:lpstr>
      <vt:lpstr>OKULDA DEĞER EĞİTİMİYLE İLGİLİ YAPILABİLECEKLER</vt:lpstr>
      <vt:lpstr>OKULDA DEĞER EĞİTİMİYLE İLGİLİ YAPILABİLECEKLER</vt:lpstr>
      <vt:lpstr>OKULDA DEĞER EĞİTİMİYLE İLGİLİ YAPILABİLECEKLER</vt:lpstr>
      <vt:lpstr>OKULDA DEĞER EĞİTİMİYLE İLGİLİ YAPILABİLECEKLER</vt:lpstr>
      <vt:lpstr>OKULDA DEĞER EĞİTİMİYLE İLGİLİ YAPILABİLECEKLER</vt:lpstr>
      <vt:lpstr>OKULDA DEĞER EĞİTİMİYLE İLGİLİ YAPILABİLECEKLER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İBRAHİM</dc:creator>
  <cp:lastModifiedBy>ASUS</cp:lastModifiedBy>
  <cp:revision>24</cp:revision>
  <dcterms:created xsi:type="dcterms:W3CDTF">2013-06-23T09:08:37Z</dcterms:created>
  <dcterms:modified xsi:type="dcterms:W3CDTF">2020-09-29T07:48:53Z</dcterms:modified>
</cp:coreProperties>
</file>